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2" r:id="rId3"/>
    <p:sldId id="266" r:id="rId4"/>
    <p:sldId id="263" r:id="rId5"/>
    <p:sldId id="258" r:id="rId6"/>
    <p:sldId id="259" r:id="rId7"/>
    <p:sldId id="257" r:id="rId8"/>
    <p:sldId id="260" r:id="rId9"/>
    <p:sldId id="265" r:id="rId10"/>
    <p:sldId id="268"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5DC8BF5-D679-4793-B07B-FEC0EB536D50}" v="63" dt="2023-12-23T17:05:29.82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4" autoAdjust="0"/>
    <p:restoredTop sz="94660"/>
  </p:normalViewPr>
  <p:slideViewPr>
    <p:cSldViewPr snapToGrid="0">
      <p:cViewPr varScale="1">
        <p:scale>
          <a:sx n="111" d="100"/>
          <a:sy n="111" d="100"/>
        </p:scale>
        <p:origin x="420" y="96"/>
      </p:cViewPr>
      <p:guideLst/>
    </p:cSldViewPr>
  </p:slideViewPr>
  <p:notesTextViewPr>
    <p:cViewPr>
      <p:scale>
        <a:sx n="1" d="1"/>
        <a:sy n="1" d="1"/>
      </p:scale>
      <p:origin x="0" y="0"/>
    </p:cViewPr>
  </p:notesTextViewPr>
  <p:gridSpacing cx="45000" cy="450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Hill" userId="f26cf75334cbdc70" providerId="LiveId" clId="{95DC8BF5-D679-4793-B07B-FEC0EB536D50}"/>
    <pc:docChg chg="undo custSel addSld delSld modSld sldOrd">
      <pc:chgData name="Michael Hill" userId="f26cf75334cbdc70" providerId="LiveId" clId="{95DC8BF5-D679-4793-B07B-FEC0EB536D50}" dt="2024-01-02T02:29:14.570" v="2280" actId="6549"/>
      <pc:docMkLst>
        <pc:docMk/>
      </pc:docMkLst>
      <pc:sldChg chg="modSp mod">
        <pc:chgData name="Michael Hill" userId="f26cf75334cbdc70" providerId="LiveId" clId="{95DC8BF5-D679-4793-B07B-FEC0EB536D50}" dt="2023-12-19T06:35:24.653" v="1382" actId="27636"/>
        <pc:sldMkLst>
          <pc:docMk/>
          <pc:sldMk cId="717392794" sldId="256"/>
        </pc:sldMkLst>
        <pc:spChg chg="mod">
          <ac:chgData name="Michael Hill" userId="f26cf75334cbdc70" providerId="LiveId" clId="{95DC8BF5-D679-4793-B07B-FEC0EB536D50}" dt="2023-12-19T06:35:24.653" v="1382" actId="27636"/>
          <ac:spMkLst>
            <pc:docMk/>
            <pc:sldMk cId="717392794" sldId="256"/>
            <ac:spMk id="3" creationId="{6809D224-6592-4612-B154-B066AF200F31}"/>
          </ac:spMkLst>
        </pc:spChg>
      </pc:sldChg>
      <pc:sldChg chg="addSp delSp modSp mod ord">
        <pc:chgData name="Michael Hill" userId="f26cf75334cbdc70" providerId="LiveId" clId="{95DC8BF5-D679-4793-B07B-FEC0EB536D50}" dt="2023-12-23T17:06:04.952" v="2042" actId="20577"/>
        <pc:sldMkLst>
          <pc:docMk/>
          <pc:sldMk cId="2350640994" sldId="257"/>
        </pc:sldMkLst>
        <pc:spChg chg="mod">
          <ac:chgData name="Michael Hill" userId="f26cf75334cbdc70" providerId="LiveId" clId="{95DC8BF5-D679-4793-B07B-FEC0EB536D50}" dt="2023-12-19T05:26:37.542" v="9" actId="20577"/>
          <ac:spMkLst>
            <pc:docMk/>
            <pc:sldMk cId="2350640994" sldId="257"/>
            <ac:spMk id="2" creationId="{97E36E56-2BBD-44A8-A6C6-06F77F3BDDEC}"/>
          </ac:spMkLst>
        </pc:spChg>
        <pc:spChg chg="mod">
          <ac:chgData name="Michael Hill" userId="f26cf75334cbdc70" providerId="LiveId" clId="{95DC8BF5-D679-4793-B07B-FEC0EB536D50}" dt="2023-12-23T17:06:04.952" v="2042" actId="20577"/>
          <ac:spMkLst>
            <pc:docMk/>
            <pc:sldMk cId="2350640994" sldId="257"/>
            <ac:spMk id="5" creationId="{325DED31-B6FC-4ED6-B064-A90CEFB77442}"/>
          </ac:spMkLst>
        </pc:spChg>
        <pc:spChg chg="add mod ord">
          <ac:chgData name="Michael Hill" userId="f26cf75334cbdc70" providerId="LiveId" clId="{95DC8BF5-D679-4793-B07B-FEC0EB536D50}" dt="2023-12-19T06:54:43.542" v="1967" actId="20577"/>
          <ac:spMkLst>
            <pc:docMk/>
            <pc:sldMk cId="2350640994" sldId="257"/>
            <ac:spMk id="7" creationId="{8B9A219D-F392-44CB-FEC4-B69CBC100DD7}"/>
          </ac:spMkLst>
        </pc:spChg>
        <pc:spChg chg="add mod ord">
          <ac:chgData name="Michael Hill" userId="f26cf75334cbdc70" providerId="LiveId" clId="{95DC8BF5-D679-4793-B07B-FEC0EB536D50}" dt="2023-12-19T06:35:55.794" v="1386" actId="1076"/>
          <ac:spMkLst>
            <pc:docMk/>
            <pc:sldMk cId="2350640994" sldId="257"/>
            <ac:spMk id="8" creationId="{BFB19577-1270-650D-656B-ECF7163FD3F2}"/>
          </ac:spMkLst>
        </pc:spChg>
        <pc:spChg chg="add mod">
          <ac:chgData name="Michael Hill" userId="f26cf75334cbdc70" providerId="LiveId" clId="{95DC8BF5-D679-4793-B07B-FEC0EB536D50}" dt="2023-12-19T06:36:34.758" v="1392" actId="1076"/>
          <ac:spMkLst>
            <pc:docMk/>
            <pc:sldMk cId="2350640994" sldId="257"/>
            <ac:spMk id="9" creationId="{B8C7F155-5E31-00ED-533B-CFEDF0F90003}"/>
          </ac:spMkLst>
        </pc:spChg>
        <pc:spChg chg="add mod ord">
          <ac:chgData name="Michael Hill" userId="f26cf75334cbdc70" providerId="LiveId" clId="{95DC8BF5-D679-4793-B07B-FEC0EB536D50}" dt="2023-12-19T06:36:40.959" v="1393" actId="1076"/>
          <ac:spMkLst>
            <pc:docMk/>
            <pc:sldMk cId="2350640994" sldId="257"/>
            <ac:spMk id="10" creationId="{E37EE4C5-FFBD-8764-CB3A-446D87C8C6E6}"/>
          </ac:spMkLst>
        </pc:spChg>
        <pc:graphicFrameChg chg="add mod">
          <ac:chgData name="Michael Hill" userId="f26cf75334cbdc70" providerId="LiveId" clId="{95DC8BF5-D679-4793-B07B-FEC0EB536D50}" dt="2023-12-19T05:28:14.165" v="16"/>
          <ac:graphicFrameMkLst>
            <pc:docMk/>
            <pc:sldMk cId="2350640994" sldId="257"/>
            <ac:graphicFrameMk id="3" creationId="{9E44C274-13A5-65BD-2BD8-796CE57C2289}"/>
          </ac:graphicFrameMkLst>
        </pc:graphicFrameChg>
        <pc:graphicFrameChg chg="add del mod ord">
          <ac:chgData name="Michael Hill" userId="f26cf75334cbdc70" providerId="LiveId" clId="{95DC8BF5-D679-4793-B07B-FEC0EB536D50}" dt="2023-12-19T05:33:30.770" v="48" actId="478"/>
          <ac:graphicFrameMkLst>
            <pc:docMk/>
            <pc:sldMk cId="2350640994" sldId="257"/>
            <ac:graphicFrameMk id="4" creationId="{FFA6093D-9B90-4427-8F3B-745ED08C7126}"/>
          </ac:graphicFrameMkLst>
        </pc:graphicFrameChg>
        <pc:graphicFrameChg chg="add mod">
          <ac:chgData name="Michael Hill" userId="f26cf75334cbdc70" providerId="LiveId" clId="{95DC8BF5-D679-4793-B07B-FEC0EB536D50}" dt="2023-12-19T05:31:29.286" v="34"/>
          <ac:graphicFrameMkLst>
            <pc:docMk/>
            <pc:sldMk cId="2350640994" sldId="257"/>
            <ac:graphicFrameMk id="6" creationId="{9E44C274-13A5-65BD-2BD8-796CE57C2289}"/>
          </ac:graphicFrameMkLst>
        </pc:graphicFrameChg>
        <pc:graphicFrameChg chg="add mod">
          <ac:chgData name="Michael Hill" userId="f26cf75334cbdc70" providerId="LiveId" clId="{95DC8BF5-D679-4793-B07B-FEC0EB536D50}" dt="2023-12-19T06:36:51.690" v="1395"/>
          <ac:graphicFrameMkLst>
            <pc:docMk/>
            <pc:sldMk cId="2350640994" sldId="257"/>
            <ac:graphicFrameMk id="11" creationId="{9E44C274-13A5-65BD-2BD8-796CE57C2289}"/>
          </ac:graphicFrameMkLst>
        </pc:graphicFrameChg>
      </pc:sldChg>
      <pc:sldChg chg="addSp delSp modSp mod">
        <pc:chgData name="Michael Hill" userId="f26cf75334cbdc70" providerId="LiveId" clId="{95DC8BF5-D679-4793-B07B-FEC0EB536D50}" dt="2023-12-23T17:05:29.822" v="2029" actId="20578"/>
        <pc:sldMkLst>
          <pc:docMk/>
          <pc:sldMk cId="308539105" sldId="258"/>
        </pc:sldMkLst>
        <pc:spChg chg="add del">
          <ac:chgData name="Michael Hill" userId="f26cf75334cbdc70" providerId="LiveId" clId="{95DC8BF5-D679-4793-B07B-FEC0EB536D50}" dt="2023-12-19T06:31:42.811" v="1264" actId="22"/>
          <ac:spMkLst>
            <pc:docMk/>
            <pc:sldMk cId="308539105" sldId="258"/>
            <ac:spMk id="4" creationId="{B7F8EAE9-5B86-FB2B-ABE7-DA48C69E9431}"/>
          </ac:spMkLst>
        </pc:spChg>
        <pc:spChg chg="mod">
          <ac:chgData name="Michael Hill" userId="f26cf75334cbdc70" providerId="LiveId" clId="{95DC8BF5-D679-4793-B07B-FEC0EB536D50}" dt="2023-12-23T17:05:29.822" v="2029" actId="20578"/>
          <ac:spMkLst>
            <pc:docMk/>
            <pc:sldMk cId="308539105" sldId="258"/>
            <ac:spMk id="6" creationId="{F468F0A1-1A41-4E2D-B13A-DA588E173E6D}"/>
          </ac:spMkLst>
        </pc:spChg>
        <pc:graphicFrameChg chg="add mod">
          <ac:chgData name="Michael Hill" userId="f26cf75334cbdc70" providerId="LiveId" clId="{95DC8BF5-D679-4793-B07B-FEC0EB536D50}" dt="2023-12-19T05:51:01.555" v="444" actId="1076"/>
          <ac:graphicFrameMkLst>
            <pc:docMk/>
            <pc:sldMk cId="308539105" sldId="258"/>
            <ac:graphicFrameMk id="2" creationId="{77997AC5-EFF5-4EA4-A9A3-5458EED39351}"/>
          </ac:graphicFrameMkLst>
        </pc:graphicFrameChg>
        <pc:picChg chg="del">
          <ac:chgData name="Michael Hill" userId="f26cf75334cbdc70" providerId="LiveId" clId="{95DC8BF5-D679-4793-B07B-FEC0EB536D50}" dt="2023-12-19T05:50:49.084" v="440" actId="478"/>
          <ac:picMkLst>
            <pc:docMk/>
            <pc:sldMk cId="308539105" sldId="258"/>
            <ac:picMk id="11" creationId="{39A74FE6-6083-485B-B3F8-3611A3B717CE}"/>
          </ac:picMkLst>
        </pc:picChg>
      </pc:sldChg>
      <pc:sldChg chg="addSp delSp modSp mod">
        <pc:chgData name="Michael Hill" userId="f26cf75334cbdc70" providerId="LiveId" clId="{95DC8BF5-D679-4793-B07B-FEC0EB536D50}" dt="2023-12-23T17:05:48.736" v="2030" actId="20577"/>
        <pc:sldMkLst>
          <pc:docMk/>
          <pc:sldMk cId="1724562919" sldId="259"/>
        </pc:sldMkLst>
        <pc:spChg chg="mod">
          <ac:chgData name="Michael Hill" userId="f26cf75334cbdc70" providerId="LiveId" clId="{95DC8BF5-D679-4793-B07B-FEC0EB536D50}" dt="2023-12-23T17:05:48.736" v="2030" actId="20577"/>
          <ac:spMkLst>
            <pc:docMk/>
            <pc:sldMk cId="1724562919" sldId="259"/>
            <ac:spMk id="3" creationId="{3068F3FD-64EB-4587-A61A-417E507596D4}"/>
          </ac:spMkLst>
        </pc:spChg>
        <pc:graphicFrameChg chg="add mod">
          <ac:chgData name="Michael Hill" userId="f26cf75334cbdc70" providerId="LiveId" clId="{95DC8BF5-D679-4793-B07B-FEC0EB536D50}" dt="2023-12-19T05:55:01.231" v="602" actId="1076"/>
          <ac:graphicFrameMkLst>
            <pc:docMk/>
            <pc:sldMk cId="1724562919" sldId="259"/>
            <ac:graphicFrameMk id="4" creationId="{C2BA00A6-D208-2B87-3825-880B1EE73620}"/>
          </ac:graphicFrameMkLst>
        </pc:graphicFrameChg>
        <pc:picChg chg="del">
          <ac:chgData name="Michael Hill" userId="f26cf75334cbdc70" providerId="LiveId" clId="{95DC8BF5-D679-4793-B07B-FEC0EB536D50}" dt="2023-12-19T05:54:44.725" v="598" actId="478"/>
          <ac:picMkLst>
            <pc:docMk/>
            <pc:sldMk cId="1724562919" sldId="259"/>
            <ac:picMk id="8" creationId="{0315B2FE-20BA-4961-A307-FC91E8376ABB}"/>
          </ac:picMkLst>
        </pc:picChg>
      </pc:sldChg>
      <pc:sldChg chg="modSp mod">
        <pc:chgData name="Michael Hill" userId="f26cf75334cbdc70" providerId="LiveId" clId="{95DC8BF5-D679-4793-B07B-FEC0EB536D50}" dt="2023-12-19T06:48:31.533" v="1593"/>
        <pc:sldMkLst>
          <pc:docMk/>
          <pc:sldMk cId="706693395" sldId="260"/>
        </pc:sldMkLst>
        <pc:spChg chg="mod">
          <ac:chgData name="Michael Hill" userId="f26cf75334cbdc70" providerId="LiveId" clId="{95DC8BF5-D679-4793-B07B-FEC0EB536D50}" dt="2023-12-19T05:58:39.544" v="761" actId="20577"/>
          <ac:spMkLst>
            <pc:docMk/>
            <pc:sldMk cId="706693395" sldId="260"/>
            <ac:spMk id="2" creationId="{0959F280-7A43-4AB3-A0D8-81A6688C0CDA}"/>
          </ac:spMkLst>
        </pc:spChg>
        <pc:spChg chg="mod">
          <ac:chgData name="Michael Hill" userId="f26cf75334cbdc70" providerId="LiveId" clId="{95DC8BF5-D679-4793-B07B-FEC0EB536D50}" dt="2023-12-19T06:48:31.533" v="1593"/>
          <ac:spMkLst>
            <pc:docMk/>
            <pc:sldMk cId="706693395" sldId="260"/>
            <ac:spMk id="3" creationId="{FAC45B32-3399-4893-B5B8-E0EC8CC2EF59}"/>
          </ac:spMkLst>
        </pc:spChg>
      </pc:sldChg>
      <pc:sldChg chg="modSp del mod">
        <pc:chgData name="Michael Hill" userId="f26cf75334cbdc70" providerId="LiveId" clId="{95DC8BF5-D679-4793-B07B-FEC0EB536D50}" dt="2023-12-19T05:57:41.012" v="760" actId="47"/>
        <pc:sldMkLst>
          <pc:docMk/>
          <pc:sldMk cId="2654526180" sldId="261"/>
        </pc:sldMkLst>
        <pc:spChg chg="mod">
          <ac:chgData name="Michael Hill" userId="f26cf75334cbdc70" providerId="LiveId" clId="{95DC8BF5-D679-4793-B07B-FEC0EB536D50}" dt="2023-12-19T05:55:49.718" v="611" actId="20577"/>
          <ac:spMkLst>
            <pc:docMk/>
            <pc:sldMk cId="2654526180" sldId="261"/>
            <ac:spMk id="2" creationId="{0959F280-7A43-4AB3-A0D8-81A6688C0CDA}"/>
          </ac:spMkLst>
        </pc:spChg>
      </pc:sldChg>
      <pc:sldChg chg="modSp mod">
        <pc:chgData name="Michael Hill" userId="f26cf75334cbdc70" providerId="LiveId" clId="{95DC8BF5-D679-4793-B07B-FEC0EB536D50}" dt="2024-01-02T02:29:14.570" v="2280" actId="6549"/>
        <pc:sldMkLst>
          <pc:docMk/>
          <pc:sldMk cId="613268642" sldId="262"/>
        </pc:sldMkLst>
        <pc:spChg chg="mod">
          <ac:chgData name="Michael Hill" userId="f26cf75334cbdc70" providerId="LiveId" clId="{95DC8BF5-D679-4793-B07B-FEC0EB536D50}" dt="2024-01-02T02:29:14.570" v="2280" actId="6549"/>
          <ac:spMkLst>
            <pc:docMk/>
            <pc:sldMk cId="613268642" sldId="262"/>
            <ac:spMk id="3" creationId="{42C9D548-7443-4C84-B1DE-4ACB49777485}"/>
          </ac:spMkLst>
        </pc:spChg>
      </pc:sldChg>
      <pc:sldChg chg="modSp mod ord">
        <pc:chgData name="Michael Hill" userId="f26cf75334cbdc70" providerId="LiveId" clId="{95DC8BF5-D679-4793-B07B-FEC0EB536D50}" dt="2023-12-29T16:24:15.199" v="2231" actId="27636"/>
        <pc:sldMkLst>
          <pc:docMk/>
          <pc:sldMk cId="322488551" sldId="263"/>
        </pc:sldMkLst>
        <pc:spChg chg="mod">
          <ac:chgData name="Michael Hill" userId="f26cf75334cbdc70" providerId="LiveId" clId="{95DC8BF5-D679-4793-B07B-FEC0EB536D50}" dt="2023-12-29T16:24:15.199" v="2231" actId="27636"/>
          <ac:spMkLst>
            <pc:docMk/>
            <pc:sldMk cId="322488551" sldId="263"/>
            <ac:spMk id="3" creationId="{0A1C2525-D5C6-4AA1-BC08-724B94CD5E40}"/>
          </ac:spMkLst>
        </pc:spChg>
        <pc:spChg chg="mod">
          <ac:chgData name="Michael Hill" userId="f26cf75334cbdc70" providerId="LiveId" clId="{95DC8BF5-D679-4793-B07B-FEC0EB536D50}" dt="2023-12-28T04:03:17.635" v="2126" actId="20577"/>
          <ac:spMkLst>
            <pc:docMk/>
            <pc:sldMk cId="322488551" sldId="263"/>
            <ac:spMk id="4" creationId="{95062ACF-9DB6-6347-92B3-BDB6FC69E111}"/>
          </ac:spMkLst>
        </pc:spChg>
      </pc:sldChg>
      <pc:sldChg chg="addSp delSp modSp mod">
        <pc:chgData name="Michael Hill" userId="f26cf75334cbdc70" providerId="LiveId" clId="{95DC8BF5-D679-4793-B07B-FEC0EB536D50}" dt="2023-12-19T06:34:56.703" v="1380" actId="478"/>
        <pc:sldMkLst>
          <pc:docMk/>
          <pc:sldMk cId="2439935677" sldId="265"/>
        </pc:sldMkLst>
        <pc:spChg chg="mod">
          <ac:chgData name="Michael Hill" userId="f26cf75334cbdc70" providerId="LiveId" clId="{95DC8BF5-D679-4793-B07B-FEC0EB536D50}" dt="2023-12-19T06:10:51.415" v="1067" actId="20577"/>
          <ac:spMkLst>
            <pc:docMk/>
            <pc:sldMk cId="2439935677" sldId="265"/>
            <ac:spMk id="2" creationId="{0959F280-7A43-4AB3-A0D8-81A6688C0CDA}"/>
          </ac:spMkLst>
        </pc:spChg>
        <pc:spChg chg="del mod">
          <ac:chgData name="Michael Hill" userId="f26cf75334cbdc70" providerId="LiveId" clId="{95DC8BF5-D679-4793-B07B-FEC0EB536D50}" dt="2023-12-19T06:34:34.752" v="1373" actId="478"/>
          <ac:spMkLst>
            <pc:docMk/>
            <pc:sldMk cId="2439935677" sldId="265"/>
            <ac:spMk id="4" creationId="{7B6A352F-1332-F25F-4A0F-B20FA09E17CE}"/>
          </ac:spMkLst>
        </pc:spChg>
        <pc:spChg chg="add del mod">
          <ac:chgData name="Michael Hill" userId="f26cf75334cbdc70" providerId="LiveId" clId="{95DC8BF5-D679-4793-B07B-FEC0EB536D50}" dt="2023-12-19T06:34:56.703" v="1380" actId="478"/>
          <ac:spMkLst>
            <pc:docMk/>
            <pc:sldMk cId="2439935677" sldId="265"/>
            <ac:spMk id="5" creationId="{EBC3E5E2-F60B-BE3C-42EF-4FC9BCCBC00B}"/>
          </ac:spMkLst>
        </pc:spChg>
        <pc:spChg chg="add del mod">
          <ac:chgData name="Michael Hill" userId="f26cf75334cbdc70" providerId="LiveId" clId="{95DC8BF5-D679-4793-B07B-FEC0EB536D50}" dt="2023-12-19T06:34:37.786" v="1374" actId="478"/>
          <ac:spMkLst>
            <pc:docMk/>
            <pc:sldMk cId="2439935677" sldId="265"/>
            <ac:spMk id="8" creationId="{5DCC541C-F5DB-74F8-4A20-D0487ED0A298}"/>
          </ac:spMkLst>
        </pc:spChg>
        <pc:picChg chg="del">
          <ac:chgData name="Michael Hill" userId="f26cf75334cbdc70" providerId="LiveId" clId="{95DC8BF5-D679-4793-B07B-FEC0EB536D50}" dt="2023-12-19T06:33:47.956" v="1364" actId="478"/>
          <ac:picMkLst>
            <pc:docMk/>
            <pc:sldMk cId="2439935677" sldId="265"/>
            <ac:picMk id="3" creationId="{2E3AD2D8-3770-259F-7821-419C7FBF24E8}"/>
          </ac:picMkLst>
        </pc:picChg>
        <pc:picChg chg="mod">
          <ac:chgData name="Michael Hill" userId="f26cf75334cbdc70" providerId="LiveId" clId="{95DC8BF5-D679-4793-B07B-FEC0EB536D50}" dt="2023-12-19T06:34:52.207" v="1379" actId="1076"/>
          <ac:picMkLst>
            <pc:docMk/>
            <pc:sldMk cId="2439935677" sldId="265"/>
            <ac:picMk id="6" creationId="{16930749-7A74-CE20-113E-E80F84037C74}"/>
          </ac:picMkLst>
        </pc:picChg>
      </pc:sldChg>
      <pc:sldChg chg="modSp mod ord">
        <pc:chgData name="Michael Hill" userId="f26cf75334cbdc70" providerId="LiveId" clId="{95DC8BF5-D679-4793-B07B-FEC0EB536D50}" dt="2023-12-31T18:00:53.188" v="2266" actId="20577"/>
        <pc:sldMkLst>
          <pc:docMk/>
          <pc:sldMk cId="1462838752" sldId="266"/>
        </pc:sldMkLst>
        <pc:spChg chg="mod">
          <ac:chgData name="Michael Hill" userId="f26cf75334cbdc70" providerId="LiveId" clId="{95DC8BF5-D679-4793-B07B-FEC0EB536D50}" dt="2023-12-31T18:00:53.188" v="2266" actId="20577"/>
          <ac:spMkLst>
            <pc:docMk/>
            <pc:sldMk cId="1462838752" sldId="266"/>
            <ac:spMk id="3" creationId="{00AAB9C2-7497-173B-3B2C-A8FF0662B187}"/>
          </ac:spMkLst>
        </pc:spChg>
      </pc:sldChg>
      <pc:sldChg chg="modSp mod">
        <pc:chgData name="Michael Hill" userId="f26cf75334cbdc70" providerId="LiveId" clId="{95DC8BF5-D679-4793-B07B-FEC0EB536D50}" dt="2023-12-29T16:26:40.463" v="2256" actId="20577"/>
        <pc:sldMkLst>
          <pc:docMk/>
          <pc:sldMk cId="1568982811" sldId="267"/>
        </pc:sldMkLst>
        <pc:spChg chg="mod">
          <ac:chgData name="Michael Hill" userId="f26cf75334cbdc70" providerId="LiveId" clId="{95DC8BF5-D679-4793-B07B-FEC0EB536D50}" dt="2023-12-29T16:26:40.463" v="2256" actId="20577"/>
          <ac:spMkLst>
            <pc:docMk/>
            <pc:sldMk cId="1568982811" sldId="267"/>
            <ac:spMk id="3" creationId="{AB99E9B4-5B63-DBC0-F5D0-4916F6D33738}"/>
          </ac:spMkLst>
        </pc:spChg>
      </pc:sldChg>
      <pc:sldChg chg="modSp new mod">
        <pc:chgData name="Michael Hill" userId="f26cf75334cbdc70" providerId="LiveId" clId="{95DC8BF5-D679-4793-B07B-FEC0EB536D50}" dt="2023-12-28T04:03:46.310" v="2195" actId="20577"/>
        <pc:sldMkLst>
          <pc:docMk/>
          <pc:sldMk cId="2077003170" sldId="268"/>
        </pc:sldMkLst>
        <pc:spChg chg="mod">
          <ac:chgData name="Michael Hill" userId="f26cf75334cbdc70" providerId="LiveId" clId="{95DC8BF5-D679-4793-B07B-FEC0EB536D50}" dt="2023-12-19T06:53:47.698" v="1952" actId="20577"/>
          <ac:spMkLst>
            <pc:docMk/>
            <pc:sldMk cId="2077003170" sldId="268"/>
            <ac:spMk id="2" creationId="{3762AAD5-E1ED-DF56-FA82-02E1AE4CBD9D}"/>
          </ac:spMkLst>
        </pc:spChg>
        <pc:spChg chg="mod">
          <ac:chgData name="Michael Hill" userId="f26cf75334cbdc70" providerId="LiveId" clId="{95DC8BF5-D679-4793-B07B-FEC0EB536D50}" dt="2023-12-28T04:03:46.310" v="2195" actId="20577"/>
          <ac:spMkLst>
            <pc:docMk/>
            <pc:sldMk cId="2077003170" sldId="268"/>
            <ac:spMk id="3" creationId="{B8C695EB-A232-4490-4DB3-AD342B87F836}"/>
          </ac:spMkLst>
        </pc:spChg>
      </pc:sldChg>
    </pc:docChg>
  </pc:docChgLst>
  <pc:docChgLst>
    <pc:chgData name="Michael Hill" userId="f26cf75334cbdc70" providerId="LiveId" clId="{1D52BFE6-8EC7-4254-9EAE-44ADFDFBAB6B}"/>
    <pc:docChg chg="custSel modSld">
      <pc:chgData name="Michael Hill" userId="f26cf75334cbdc70" providerId="LiveId" clId="{1D52BFE6-8EC7-4254-9EAE-44ADFDFBAB6B}" dt="2023-03-18T14:56:12.762" v="200" actId="20577"/>
      <pc:docMkLst>
        <pc:docMk/>
      </pc:docMkLst>
      <pc:sldChg chg="modSp">
        <pc:chgData name="Michael Hill" userId="f26cf75334cbdc70" providerId="LiveId" clId="{1D52BFE6-8EC7-4254-9EAE-44ADFDFBAB6B}" dt="2022-10-18T23:55:56.102" v="190" actId="20577"/>
        <pc:sldMkLst>
          <pc:docMk/>
          <pc:sldMk cId="2350640994" sldId="257"/>
        </pc:sldMkLst>
        <pc:graphicFrameChg chg="mod">
          <ac:chgData name="Michael Hill" userId="f26cf75334cbdc70" providerId="LiveId" clId="{1D52BFE6-8EC7-4254-9EAE-44ADFDFBAB6B}" dt="2022-10-18T23:55:56.102" v="190" actId="20577"/>
          <ac:graphicFrameMkLst>
            <pc:docMk/>
            <pc:sldMk cId="2350640994" sldId="257"/>
            <ac:graphicFrameMk id="4" creationId="{FFA6093D-9B90-4427-8F3B-745ED08C7126}"/>
          </ac:graphicFrameMkLst>
        </pc:graphicFrameChg>
      </pc:sldChg>
      <pc:sldChg chg="modSp mod">
        <pc:chgData name="Michael Hill" userId="f26cf75334cbdc70" providerId="LiveId" clId="{1D52BFE6-8EC7-4254-9EAE-44ADFDFBAB6B}" dt="2022-10-18T23:57:00.823" v="199" actId="20577"/>
        <pc:sldMkLst>
          <pc:docMk/>
          <pc:sldMk cId="613268642" sldId="262"/>
        </pc:sldMkLst>
        <pc:spChg chg="mod">
          <ac:chgData name="Michael Hill" userId="f26cf75334cbdc70" providerId="LiveId" clId="{1D52BFE6-8EC7-4254-9EAE-44ADFDFBAB6B}" dt="2022-10-18T23:57:00.823" v="199" actId="20577"/>
          <ac:spMkLst>
            <pc:docMk/>
            <pc:sldMk cId="613268642" sldId="262"/>
            <ac:spMk id="3" creationId="{42C9D548-7443-4C84-B1DE-4ACB49777485}"/>
          </ac:spMkLst>
        </pc:spChg>
      </pc:sldChg>
      <pc:sldChg chg="modSp mod">
        <pc:chgData name="Michael Hill" userId="f26cf75334cbdc70" providerId="LiveId" clId="{1D52BFE6-8EC7-4254-9EAE-44ADFDFBAB6B}" dt="2022-10-18T15:42:36.028" v="143" actId="20577"/>
        <pc:sldMkLst>
          <pc:docMk/>
          <pc:sldMk cId="2439935677" sldId="265"/>
        </pc:sldMkLst>
        <pc:spChg chg="mod">
          <ac:chgData name="Michael Hill" userId="f26cf75334cbdc70" providerId="LiveId" clId="{1D52BFE6-8EC7-4254-9EAE-44ADFDFBAB6B}" dt="2022-10-18T15:42:36.028" v="143" actId="20577"/>
          <ac:spMkLst>
            <pc:docMk/>
            <pc:sldMk cId="2439935677" sldId="265"/>
            <ac:spMk id="4" creationId="{7B6A352F-1332-F25F-4A0F-B20FA09E17CE}"/>
          </ac:spMkLst>
        </pc:spChg>
      </pc:sldChg>
      <pc:sldChg chg="modSp mod">
        <pc:chgData name="Michael Hill" userId="f26cf75334cbdc70" providerId="LiveId" clId="{1D52BFE6-8EC7-4254-9EAE-44ADFDFBAB6B}" dt="2022-10-08T17:53:43.817" v="61" actId="6549"/>
        <pc:sldMkLst>
          <pc:docMk/>
          <pc:sldMk cId="1462838752" sldId="266"/>
        </pc:sldMkLst>
        <pc:spChg chg="mod">
          <ac:chgData name="Michael Hill" userId="f26cf75334cbdc70" providerId="LiveId" clId="{1D52BFE6-8EC7-4254-9EAE-44ADFDFBAB6B}" dt="2022-10-08T17:53:43.817" v="61" actId="6549"/>
          <ac:spMkLst>
            <pc:docMk/>
            <pc:sldMk cId="1462838752" sldId="266"/>
            <ac:spMk id="3" creationId="{00AAB9C2-7497-173B-3B2C-A8FF0662B187}"/>
          </ac:spMkLst>
        </pc:spChg>
      </pc:sldChg>
      <pc:sldChg chg="modSp mod">
        <pc:chgData name="Michael Hill" userId="f26cf75334cbdc70" providerId="LiveId" clId="{1D52BFE6-8EC7-4254-9EAE-44ADFDFBAB6B}" dt="2023-03-18T14:56:12.762" v="200" actId="20577"/>
        <pc:sldMkLst>
          <pc:docMk/>
          <pc:sldMk cId="1568982811" sldId="267"/>
        </pc:sldMkLst>
        <pc:spChg chg="mod">
          <ac:chgData name="Michael Hill" userId="f26cf75334cbdc70" providerId="LiveId" clId="{1D52BFE6-8EC7-4254-9EAE-44ADFDFBAB6B}" dt="2022-10-18T23:56:34.024" v="196" actId="20577"/>
          <ac:spMkLst>
            <pc:docMk/>
            <pc:sldMk cId="1568982811" sldId="267"/>
            <ac:spMk id="2" creationId="{61B5DCDF-6215-2C11-5A08-EAE3A6D6D910}"/>
          </ac:spMkLst>
        </pc:spChg>
        <pc:spChg chg="mod">
          <ac:chgData name="Michael Hill" userId="f26cf75334cbdc70" providerId="LiveId" clId="{1D52BFE6-8EC7-4254-9EAE-44ADFDFBAB6B}" dt="2023-03-18T14:56:12.762" v="200" actId="20577"/>
          <ac:spMkLst>
            <pc:docMk/>
            <pc:sldMk cId="1568982811" sldId="267"/>
            <ac:spMk id="3" creationId="{AB99E9B4-5B63-DBC0-F5D0-4916F6D33738}"/>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d.docs.live.net/f26cf75334cbdc70/MIKE/Fernie/Rent%20Charge/2023%20Rent%20Charge/2023%20FAR%20CSA%20(Rent%20Charge)%20Rate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d.docs.live.net/f26cf75334cbdc70/MIKE/Fernie/Rent%20Charge/2023%20Rent%20Charge/2023%20FAR%20CSA%20(Rent%20Charge)%20Rate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d.docs.live.net/f26cf75334cbdc70/MIKE/Fernie/Rent%20Charge/2023%20Rent%20Charge/2023%20FAR%20CSA%20(Rent%20Charge)%20Budget.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CA"/>
              <a:t>CSA Expenditures and Surplus</a:t>
            </a:r>
          </a:p>
        </c:rich>
      </c:tx>
      <c:layout>
        <c:manualLayout>
          <c:xMode val="edge"/>
          <c:yMode val="edge"/>
          <c:x val="0.29719444444444443"/>
          <c:y val="3.2407407407407406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1"/>
          <c:order val="1"/>
          <c:tx>
            <c:strRef>
              <c:f>'[2023 FAR CSA (Rent Charge) Rates.xlsx]Summary'!$I$4</c:f>
              <c:strCache>
                <c:ptCount val="1"/>
                <c:pt idx="0">
                  <c:v>Surplus Carry Forward From Prior Year</c:v>
                </c:pt>
              </c:strCache>
            </c:strRef>
          </c:tx>
          <c:spPr>
            <a:solidFill>
              <a:schemeClr val="accent2"/>
            </a:solidFill>
            <a:ln>
              <a:noFill/>
            </a:ln>
            <a:effectLst/>
          </c:spPr>
          <c:invertIfNegative val="0"/>
          <c:cat>
            <c:numRef>
              <c:f>'[2023 FAR CSA (Rent Charge) Rates.xlsx]Summary'!$B$5:$B$24</c:f>
              <c:numCache>
                <c:formatCode>General</c:formatCode>
                <c:ptCount val="20"/>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pt idx="13">
                  <c:v>2015</c:v>
                </c:pt>
                <c:pt idx="14">
                  <c:v>2016</c:v>
                </c:pt>
                <c:pt idx="15">
                  <c:v>2017</c:v>
                </c:pt>
                <c:pt idx="16">
                  <c:v>2018</c:v>
                </c:pt>
                <c:pt idx="17">
                  <c:v>2019</c:v>
                </c:pt>
                <c:pt idx="18">
                  <c:v>2020</c:v>
                </c:pt>
                <c:pt idx="19">
                  <c:v>2021</c:v>
                </c:pt>
              </c:numCache>
            </c:numRef>
          </c:cat>
          <c:val>
            <c:numRef>
              <c:f>'[2023 FAR CSA (Rent Charge) Rates.xlsx]Summary'!$I$5:$I$25</c:f>
              <c:numCache>
                <c:formatCode>_("$"* #,##0.00_);_("$"* \(#,##0.00\);_("$"* "-"??_);_(@_)</c:formatCode>
                <c:ptCount val="21"/>
                <c:pt idx="0">
                  <c:v>0</c:v>
                </c:pt>
                <c:pt idx="1">
                  <c:v>0</c:v>
                </c:pt>
                <c:pt idx="2">
                  <c:v>25508.572</c:v>
                </c:pt>
                <c:pt idx="3">
                  <c:v>30304.894222222239</c:v>
                </c:pt>
                <c:pt idx="4">
                  <c:v>44416.894222222239</c:v>
                </c:pt>
                <c:pt idx="5">
                  <c:v>28149.664222222244</c:v>
                </c:pt>
                <c:pt idx="6">
                  <c:v>44785.024222222244</c:v>
                </c:pt>
                <c:pt idx="7">
                  <c:v>63470.984222222251</c:v>
                </c:pt>
                <c:pt idx="8">
                  <c:v>71528.274222222244</c:v>
                </c:pt>
                <c:pt idx="9">
                  <c:v>73421.994222222245</c:v>
                </c:pt>
                <c:pt idx="10">
                  <c:v>37106.684222222233</c:v>
                </c:pt>
                <c:pt idx="11">
                  <c:v>13189.034222222239</c:v>
                </c:pt>
                <c:pt idx="12">
                  <c:v>28850.824222222247</c:v>
                </c:pt>
                <c:pt idx="13">
                  <c:v>57953.814222222252</c:v>
                </c:pt>
                <c:pt idx="14">
                  <c:v>92809.564222222252</c:v>
                </c:pt>
                <c:pt idx="15">
                  <c:v>92809.564222222252</c:v>
                </c:pt>
                <c:pt idx="16">
                  <c:v>100135.45422222225</c:v>
                </c:pt>
                <c:pt idx="17">
                  <c:v>93230.844222222251</c:v>
                </c:pt>
                <c:pt idx="18">
                  <c:v>106929.46422222225</c:v>
                </c:pt>
                <c:pt idx="19">
                  <c:v>123267.06422222225</c:v>
                </c:pt>
                <c:pt idx="20">
                  <c:v>113267.42422222225</c:v>
                </c:pt>
              </c:numCache>
            </c:numRef>
          </c:val>
          <c:extLst>
            <c:ext xmlns:c16="http://schemas.microsoft.com/office/drawing/2014/chart" uri="{C3380CC4-5D6E-409C-BE32-E72D297353CC}">
              <c16:uniqueId val="{00000000-22BE-455F-884A-5F0AB09E6526}"/>
            </c:ext>
          </c:extLst>
        </c:ser>
        <c:dLbls>
          <c:showLegendKey val="0"/>
          <c:showVal val="0"/>
          <c:showCatName val="0"/>
          <c:showSerName val="0"/>
          <c:showPercent val="0"/>
          <c:showBubbleSize val="0"/>
        </c:dLbls>
        <c:gapWidth val="150"/>
        <c:axId val="1408374224"/>
        <c:axId val="1408374640"/>
      </c:barChart>
      <c:lineChart>
        <c:grouping val="stacked"/>
        <c:varyColors val="0"/>
        <c:ser>
          <c:idx val="0"/>
          <c:order val="0"/>
          <c:tx>
            <c:strRef>
              <c:f>'[2023 FAR CSA (Rent Charge) Rates.xlsx]Summary'!$F$4</c:f>
              <c:strCache>
                <c:ptCount val="1"/>
                <c:pt idx="0">
                  <c:v>Actual Expenses</c:v>
                </c:pt>
              </c:strCache>
            </c:strRef>
          </c:tx>
          <c:spPr>
            <a:ln w="28575" cap="rnd">
              <a:solidFill>
                <a:schemeClr val="accent1"/>
              </a:solidFill>
              <a:prstDash val="sysDash"/>
              <a:round/>
            </a:ln>
            <a:effectLst/>
          </c:spPr>
          <c:marker>
            <c:symbol val="circle"/>
            <c:size val="5"/>
            <c:spPr>
              <a:solidFill>
                <a:schemeClr val="accent1"/>
              </a:solidFill>
              <a:ln w="9525">
                <a:solidFill>
                  <a:schemeClr val="accent1"/>
                </a:solidFill>
              </a:ln>
              <a:effectLst/>
            </c:spPr>
          </c:marker>
          <c:cat>
            <c:numRef>
              <c:f>'[2023 FAR CSA (Rent Charge) Rates.xlsx]Summary'!$B$5:$B$25</c:f>
              <c:numCache>
                <c:formatCode>General</c:formatCode>
                <c:ptCount val="21"/>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pt idx="13">
                  <c:v>2015</c:v>
                </c:pt>
                <c:pt idx="14">
                  <c:v>2016</c:v>
                </c:pt>
                <c:pt idx="15">
                  <c:v>2017</c:v>
                </c:pt>
                <c:pt idx="16">
                  <c:v>2018</c:v>
                </c:pt>
                <c:pt idx="17">
                  <c:v>2019</c:v>
                </c:pt>
                <c:pt idx="18">
                  <c:v>2020</c:v>
                </c:pt>
                <c:pt idx="19">
                  <c:v>2021</c:v>
                </c:pt>
                <c:pt idx="20">
                  <c:v>2022</c:v>
                </c:pt>
              </c:numCache>
            </c:numRef>
          </c:cat>
          <c:val>
            <c:numRef>
              <c:f>'[2023 FAR CSA (Rent Charge) Rates.xlsx]Summary'!$F$5:$F$25</c:f>
              <c:numCache>
                <c:formatCode>_("$"* #,##0.00_);_("$"* \(#,##0.00\);_("$"* "-"??_);_(@_)</c:formatCode>
                <c:ptCount val="21"/>
                <c:pt idx="0">
                  <c:v>137344</c:v>
                </c:pt>
                <c:pt idx="1">
                  <c:v>155534</c:v>
                </c:pt>
                <c:pt idx="2">
                  <c:v>121591.428</c:v>
                </c:pt>
                <c:pt idx="3">
                  <c:v>91669.077777777755</c:v>
                </c:pt>
                <c:pt idx="4">
                  <c:v>91750</c:v>
                </c:pt>
                <c:pt idx="5">
                  <c:v>106281.23</c:v>
                </c:pt>
                <c:pt idx="6">
                  <c:v>87737.26</c:v>
                </c:pt>
                <c:pt idx="7">
                  <c:v>86705.04</c:v>
                </c:pt>
                <c:pt idx="8">
                  <c:v>90072.71</c:v>
                </c:pt>
                <c:pt idx="9">
                  <c:v>91510.09</c:v>
                </c:pt>
                <c:pt idx="10">
                  <c:v>133044.07</c:v>
                </c:pt>
                <c:pt idx="11">
                  <c:v>125736</c:v>
                </c:pt>
                <c:pt idx="12">
                  <c:v>86991.56</c:v>
                </c:pt>
                <c:pt idx="13">
                  <c:v>79436.41</c:v>
                </c:pt>
                <c:pt idx="14">
                  <c:v>73300.820000000007</c:v>
                </c:pt>
                <c:pt idx="15">
                  <c:v>79809.63</c:v>
                </c:pt>
                <c:pt idx="16">
                  <c:v>76132.94</c:v>
                </c:pt>
                <c:pt idx="17">
                  <c:v>91748.58</c:v>
                </c:pt>
                <c:pt idx="18">
                  <c:v>74905.31</c:v>
                </c:pt>
                <c:pt idx="19">
                  <c:v>75000.899999999994</c:v>
                </c:pt>
                <c:pt idx="20">
                  <c:v>98676.67</c:v>
                </c:pt>
              </c:numCache>
            </c:numRef>
          </c:val>
          <c:smooth val="0"/>
          <c:extLst>
            <c:ext xmlns:c16="http://schemas.microsoft.com/office/drawing/2014/chart" uri="{C3380CC4-5D6E-409C-BE32-E72D297353CC}">
              <c16:uniqueId val="{00000001-22BE-455F-884A-5F0AB09E6526}"/>
            </c:ext>
          </c:extLst>
        </c:ser>
        <c:dLbls>
          <c:showLegendKey val="0"/>
          <c:showVal val="0"/>
          <c:showCatName val="0"/>
          <c:showSerName val="0"/>
          <c:showPercent val="0"/>
          <c:showBubbleSize val="0"/>
        </c:dLbls>
        <c:marker val="1"/>
        <c:smooth val="0"/>
        <c:axId val="1408374224"/>
        <c:axId val="1408374640"/>
      </c:lineChart>
      <c:catAx>
        <c:axId val="14083742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08374640"/>
        <c:crosses val="autoZero"/>
        <c:auto val="1"/>
        <c:lblAlgn val="ctr"/>
        <c:lblOffset val="100"/>
        <c:noMultiLvlLbl val="0"/>
      </c:catAx>
      <c:valAx>
        <c:axId val="1408374640"/>
        <c:scaling>
          <c:orientation val="minMax"/>
        </c:scaling>
        <c:delete val="0"/>
        <c:axPos val="l"/>
        <c:majorGridlines>
          <c:spPr>
            <a:ln w="9525" cap="flat" cmpd="sng" algn="ctr">
              <a:solidFill>
                <a:schemeClr val="tx1">
                  <a:lumMod val="15000"/>
                  <a:lumOff val="85000"/>
                </a:schemeClr>
              </a:solidFill>
              <a:round/>
            </a:ln>
            <a:effectLst/>
          </c:spPr>
        </c:majorGridlines>
        <c:numFmt formatCode="_(&quot;$&quot;* #,##0_);_(&quot;$&quot;* \(#,##0\);_(&quot;$&quot;* &quot;-&quot;_);_(@_)"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0837422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1"/>
          <c:order val="0"/>
          <c:tx>
            <c:strRef>
              <c:f>'[2023 FAR CSA (Rent Charge) Rates.xlsx]Summary'!$K$4</c:f>
              <c:strCache>
                <c:ptCount val="1"/>
                <c:pt idx="0">
                  <c:v>Rent Change Rate</c:v>
                </c:pt>
              </c:strCache>
            </c:strRef>
          </c:tx>
          <c:spPr>
            <a:ln w="28575" cap="rnd">
              <a:solidFill>
                <a:schemeClr val="accent2"/>
              </a:solidFill>
              <a:round/>
            </a:ln>
            <a:effectLst/>
          </c:spPr>
          <c:marker>
            <c:symbol val="none"/>
          </c:marker>
          <c:cat>
            <c:numRef>
              <c:f>'[2023 FAR CSA (Rent Charge) Rates.xlsx]Summary'!$B$5:$B$26</c:f>
              <c:numCache>
                <c:formatCode>General</c:formatCode>
                <c:ptCount val="22"/>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pt idx="13">
                  <c:v>2015</c:v>
                </c:pt>
                <c:pt idx="14">
                  <c:v>2016</c:v>
                </c:pt>
                <c:pt idx="15">
                  <c:v>2017</c:v>
                </c:pt>
                <c:pt idx="16">
                  <c:v>2018</c:v>
                </c:pt>
                <c:pt idx="17">
                  <c:v>2019</c:v>
                </c:pt>
                <c:pt idx="18">
                  <c:v>2020</c:v>
                </c:pt>
                <c:pt idx="19">
                  <c:v>2021</c:v>
                </c:pt>
                <c:pt idx="20">
                  <c:v>2022</c:v>
                </c:pt>
                <c:pt idx="21">
                  <c:v>2023</c:v>
                </c:pt>
              </c:numCache>
            </c:numRef>
          </c:cat>
          <c:val>
            <c:numRef>
              <c:f>'[2023 FAR CSA (Rent Charge) Rates.xlsx]Summary'!$K$5:$K$26</c:f>
              <c:numCache>
                <c:formatCode>0.0000%</c:formatCode>
                <c:ptCount val="22"/>
                <c:pt idx="0">
                  <c:v>1E-3</c:v>
                </c:pt>
                <c:pt idx="1">
                  <c:v>1.1000000000000001E-3</c:v>
                </c:pt>
                <c:pt idx="2">
                  <c:v>8.8000000000000003E-4</c:v>
                </c:pt>
                <c:pt idx="3">
                  <c:v>5.9999999999999995E-4</c:v>
                </c:pt>
                <c:pt idx="4">
                  <c:v>5.5000000000000003E-4</c:v>
                </c:pt>
                <c:pt idx="5">
                  <c:v>4.4391095742125875E-4</c:v>
                </c:pt>
                <c:pt idx="6">
                  <c:v>4.2999999999999999E-4</c:v>
                </c:pt>
                <c:pt idx="7">
                  <c:v>4.4368656718931287E-4</c:v>
                </c:pt>
                <c:pt idx="8">
                  <c:v>4.44E-4</c:v>
                </c:pt>
                <c:pt idx="9">
                  <c:v>4.44E-4</c:v>
                </c:pt>
                <c:pt idx="10">
                  <c:v>4.75E-4</c:v>
                </c:pt>
                <c:pt idx="11">
                  <c:v>5.0000000000000001E-4</c:v>
                </c:pt>
                <c:pt idx="12">
                  <c:v>5.0000000000000001E-4</c:v>
                </c:pt>
                <c:pt idx="13">
                  <c:v>5.0000000000000001E-4</c:v>
                </c:pt>
                <c:pt idx="14">
                  <c:v>5.0000000000000001E-4</c:v>
                </c:pt>
                <c:pt idx="15">
                  <c:v>3.5497965193472192E-4</c:v>
                </c:pt>
                <c:pt idx="16">
                  <c:v>3.8076658339417254E-4</c:v>
                </c:pt>
                <c:pt idx="17">
                  <c:v>3.6701833732735484E-4</c:v>
                </c:pt>
                <c:pt idx="18">
                  <c:v>3.4678882934231276E-4</c:v>
                </c:pt>
                <c:pt idx="19">
                  <c:v>3.1588503181343748E-4</c:v>
                </c:pt>
                <c:pt idx="20">
                  <c:v>2.2917570668862629E-4</c:v>
                </c:pt>
                <c:pt idx="21">
                  <c:v>2.1945566461991481E-4</c:v>
                </c:pt>
              </c:numCache>
            </c:numRef>
          </c:val>
          <c:smooth val="0"/>
          <c:extLst>
            <c:ext xmlns:c16="http://schemas.microsoft.com/office/drawing/2014/chart" uri="{C3380CC4-5D6E-409C-BE32-E72D297353CC}">
              <c16:uniqueId val="{00000000-F7BB-4EFC-BEAC-5E7F46A7448C}"/>
            </c:ext>
          </c:extLst>
        </c:ser>
        <c:dLbls>
          <c:showLegendKey val="0"/>
          <c:showVal val="0"/>
          <c:showCatName val="0"/>
          <c:showSerName val="0"/>
          <c:showPercent val="0"/>
          <c:showBubbleSize val="0"/>
        </c:dLbls>
        <c:smooth val="0"/>
        <c:axId val="17476943"/>
        <c:axId val="1060083600"/>
      </c:lineChart>
      <c:catAx>
        <c:axId val="174769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60083600"/>
        <c:crosses val="autoZero"/>
        <c:auto val="1"/>
        <c:lblAlgn val="ctr"/>
        <c:lblOffset val="100"/>
        <c:noMultiLvlLbl val="0"/>
      </c:catAx>
      <c:valAx>
        <c:axId val="1060083600"/>
        <c:scaling>
          <c:orientation val="minMax"/>
        </c:scaling>
        <c:delete val="0"/>
        <c:axPos val="l"/>
        <c:majorGridlines>
          <c:spPr>
            <a:ln w="9525" cap="flat" cmpd="sng" algn="ctr">
              <a:solidFill>
                <a:schemeClr val="tx1">
                  <a:lumMod val="15000"/>
                  <a:lumOff val="85000"/>
                </a:schemeClr>
              </a:solidFill>
              <a:round/>
            </a:ln>
            <a:effectLst/>
          </c:spPr>
        </c:majorGridlines>
        <c:numFmt formatCode="0.0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47694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683442844872126"/>
          <c:y val="0.13287538930396572"/>
          <c:w val="0.70753484267567746"/>
          <c:h val="0.77965274881713975"/>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E497-4947-9B73-ADE2A7A28730}"/>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E497-4947-9B73-ADE2A7A28730}"/>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E497-4947-9B73-ADE2A7A28730}"/>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E497-4947-9B73-ADE2A7A28730}"/>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E497-4947-9B73-ADE2A7A28730}"/>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E497-4947-9B73-ADE2A7A28730}"/>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E497-4947-9B73-ADE2A7A28730}"/>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E497-4947-9B73-ADE2A7A28730}"/>
              </c:ext>
            </c:extLst>
          </c:dPt>
          <c:dLbls>
            <c:dLbl>
              <c:idx val="0"/>
              <c:layout>
                <c:manualLayout>
                  <c:x val="0"/>
                  <c:y val="-9.3077231221395995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E497-4947-9B73-ADE2A7A28730}"/>
                </c:ext>
              </c:extLst>
            </c:dLbl>
            <c:dLbl>
              <c:idx val="1"/>
              <c:layout>
                <c:manualLayout>
                  <c:x val="-0.32776182230762729"/>
                  <c:y val="-5.9100019859574561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E497-4947-9B73-ADE2A7A28730}"/>
                </c:ext>
              </c:extLst>
            </c:dLbl>
            <c:dLbl>
              <c:idx val="2"/>
              <c:layout>
                <c:manualLayout>
                  <c:x val="-4.308321924700993E-18"/>
                  <c:y val="4.5403527425070386E-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E497-4947-9B73-ADE2A7A28730}"/>
                </c:ext>
              </c:extLst>
            </c:dLbl>
            <c:dLbl>
              <c:idx val="7"/>
              <c:layout>
                <c:manualLayout>
                  <c:x val="-5.5624994423712069E-2"/>
                  <c:y val="-2.7242116455042754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F-E497-4947-9B73-ADE2A7A28730}"/>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extLst>
          </c:dLbls>
          <c:cat>
            <c:strRef>
              <c:f>'[2023 FAR CSA (Rent Charge) Budget.xlsx]2023 Budget - RCR Version'!$J$12:$J$19</c:f>
              <c:strCache>
                <c:ptCount val="8"/>
                <c:pt idx="0">
                  <c:v>Fire Protecction</c:v>
                </c:pt>
                <c:pt idx="1">
                  <c:v>Trail Grooming and Maintenance</c:v>
                </c:pt>
                <c:pt idx="2">
                  <c:v>Administration</c:v>
                </c:pt>
                <c:pt idx="3">
                  <c:v>Storm Sewer Maintenance</c:v>
                </c:pt>
                <c:pt idx="4">
                  <c:v>Landscaping</c:v>
                </c:pt>
                <c:pt idx="5">
                  <c:v>Tennis Courts</c:v>
                </c:pt>
                <c:pt idx="6">
                  <c:v>Street Lighting</c:v>
                </c:pt>
                <c:pt idx="7">
                  <c:v>Waste Collection</c:v>
                </c:pt>
              </c:strCache>
            </c:strRef>
          </c:cat>
          <c:val>
            <c:numRef>
              <c:f>'[2023 FAR CSA (Rent Charge) Budget.xlsx]2023 Budget - RCR Version'!$L$12:$L$19</c:f>
              <c:numCache>
                <c:formatCode>_("$"* #,##0.00_);_("$"* \(#,##0.00\);_("$"* "-"??_);_(@_)</c:formatCode>
                <c:ptCount val="8"/>
                <c:pt idx="0">
                  <c:v>14299.2</c:v>
                </c:pt>
                <c:pt idx="1">
                  <c:v>35234.870000000003</c:v>
                </c:pt>
                <c:pt idx="2">
                  <c:v>14763.419999999998</c:v>
                </c:pt>
                <c:pt idx="3">
                  <c:v>3000</c:v>
                </c:pt>
                <c:pt idx="4">
                  <c:v>10378</c:v>
                </c:pt>
                <c:pt idx="5">
                  <c:v>3000</c:v>
                </c:pt>
                <c:pt idx="6">
                  <c:v>5649.24</c:v>
                </c:pt>
                <c:pt idx="7">
                  <c:v>12351.94</c:v>
                </c:pt>
              </c:numCache>
            </c:numRef>
          </c:val>
          <c:extLst>
            <c:ext xmlns:c16="http://schemas.microsoft.com/office/drawing/2014/chart" uri="{C3380CC4-5D6E-409C-BE32-E72D297353CC}">
              <c16:uniqueId val="{00000010-E497-4947-9B73-ADE2A7A28730}"/>
            </c:ext>
          </c:extLst>
        </c:ser>
        <c:dLbls>
          <c:showLegendKey val="0"/>
          <c:showVal val="0"/>
          <c:showCatName val="0"/>
          <c:showSerName val="0"/>
          <c:showPercent val="0"/>
          <c:showBubbleSize val="0"/>
          <c:showLeaderLines val="0"/>
        </c:dLbls>
        <c:firstSliceAng val="6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357343-6031-AE48-BFE7-E7A80BC1B219}" type="datetimeFigureOut">
              <a:rPr lang="en-US" smtClean="0"/>
              <a:t>1/1/2024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36D489-9F29-6B4D-9974-6E37D02D385D}" type="slidenum">
              <a:rPr lang="en-US" smtClean="0"/>
              <a:t>‹#›</a:t>
            </a:fld>
            <a:endParaRPr lang="en-US"/>
          </a:p>
        </p:txBody>
      </p:sp>
    </p:spTree>
    <p:extLst>
      <p:ext uri="{BB962C8B-B14F-4D97-AF65-F5344CB8AC3E}">
        <p14:creationId xmlns:p14="http://schemas.microsoft.com/office/powerpoint/2010/main" val="25864330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C4BBC6-6BBA-4DD6-B3C3-BCD40D3FA2B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B4EFBF28-C444-4AD9-805D-B1E40703E62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4446036A-8D02-42A0-96B6-B357A06870A1}"/>
              </a:ext>
            </a:extLst>
          </p:cNvPr>
          <p:cNvSpPr>
            <a:spLocks noGrp="1"/>
          </p:cNvSpPr>
          <p:nvPr>
            <p:ph type="dt" sz="half" idx="10"/>
          </p:nvPr>
        </p:nvSpPr>
        <p:spPr/>
        <p:txBody>
          <a:bodyPr/>
          <a:lstStyle/>
          <a:p>
            <a:fld id="{4FF7C1D7-9C9D-4A28-B4F0-772B6E335BFC}" type="datetimeFigureOut">
              <a:rPr lang="en-CA" smtClean="0"/>
              <a:t>2024-01-01</a:t>
            </a:fld>
            <a:endParaRPr lang="en-CA"/>
          </a:p>
        </p:txBody>
      </p:sp>
      <p:sp>
        <p:nvSpPr>
          <p:cNvPr id="5" name="Footer Placeholder 4">
            <a:extLst>
              <a:ext uri="{FF2B5EF4-FFF2-40B4-BE49-F238E27FC236}">
                <a16:creationId xmlns:a16="http://schemas.microsoft.com/office/drawing/2014/main" id="{24A3DABC-52D4-4D34-BC60-5E9FD9F6F503}"/>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549136F6-3D07-465F-9759-3417AF9FF9BA}"/>
              </a:ext>
            </a:extLst>
          </p:cNvPr>
          <p:cNvSpPr>
            <a:spLocks noGrp="1"/>
          </p:cNvSpPr>
          <p:nvPr>
            <p:ph type="sldNum" sz="quarter" idx="12"/>
          </p:nvPr>
        </p:nvSpPr>
        <p:spPr/>
        <p:txBody>
          <a:bodyPr/>
          <a:lstStyle/>
          <a:p>
            <a:fld id="{356FDAA7-2D91-4458-8347-0115B06C0A58}" type="slidenum">
              <a:rPr lang="en-CA" smtClean="0"/>
              <a:t>‹#›</a:t>
            </a:fld>
            <a:endParaRPr lang="en-CA"/>
          </a:p>
        </p:txBody>
      </p:sp>
    </p:spTree>
    <p:extLst>
      <p:ext uri="{BB962C8B-B14F-4D97-AF65-F5344CB8AC3E}">
        <p14:creationId xmlns:p14="http://schemas.microsoft.com/office/powerpoint/2010/main" val="28787168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3137D-BE4D-42EE-8129-A5F12170AA8E}"/>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F56904B8-4034-4C58-B574-2CE19DA0B23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3B101A56-C0CC-456E-9D34-5E6D03C7B8A0}"/>
              </a:ext>
            </a:extLst>
          </p:cNvPr>
          <p:cNvSpPr>
            <a:spLocks noGrp="1"/>
          </p:cNvSpPr>
          <p:nvPr>
            <p:ph type="dt" sz="half" idx="10"/>
          </p:nvPr>
        </p:nvSpPr>
        <p:spPr/>
        <p:txBody>
          <a:bodyPr/>
          <a:lstStyle/>
          <a:p>
            <a:fld id="{4FF7C1D7-9C9D-4A28-B4F0-772B6E335BFC}" type="datetimeFigureOut">
              <a:rPr lang="en-CA" smtClean="0"/>
              <a:t>2024-01-01</a:t>
            </a:fld>
            <a:endParaRPr lang="en-CA"/>
          </a:p>
        </p:txBody>
      </p:sp>
      <p:sp>
        <p:nvSpPr>
          <p:cNvPr id="5" name="Footer Placeholder 4">
            <a:extLst>
              <a:ext uri="{FF2B5EF4-FFF2-40B4-BE49-F238E27FC236}">
                <a16:creationId xmlns:a16="http://schemas.microsoft.com/office/drawing/2014/main" id="{A3148276-0AD6-4A5F-9343-AE90441399D0}"/>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1921B1E-2C3E-4B62-8ED0-CBA6067798AF}"/>
              </a:ext>
            </a:extLst>
          </p:cNvPr>
          <p:cNvSpPr>
            <a:spLocks noGrp="1"/>
          </p:cNvSpPr>
          <p:nvPr>
            <p:ph type="sldNum" sz="quarter" idx="12"/>
          </p:nvPr>
        </p:nvSpPr>
        <p:spPr/>
        <p:txBody>
          <a:bodyPr/>
          <a:lstStyle/>
          <a:p>
            <a:fld id="{356FDAA7-2D91-4458-8347-0115B06C0A58}" type="slidenum">
              <a:rPr lang="en-CA" smtClean="0"/>
              <a:t>‹#›</a:t>
            </a:fld>
            <a:endParaRPr lang="en-CA"/>
          </a:p>
        </p:txBody>
      </p:sp>
    </p:spTree>
    <p:extLst>
      <p:ext uri="{BB962C8B-B14F-4D97-AF65-F5344CB8AC3E}">
        <p14:creationId xmlns:p14="http://schemas.microsoft.com/office/powerpoint/2010/main" val="3006812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6F75E95-AC44-4B7E-995B-D7662C2DF48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DDA9D3A2-FE33-4F60-B94D-CC5C147C46E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927F1C25-DF48-46B7-B8AC-A9BD4F085240}"/>
              </a:ext>
            </a:extLst>
          </p:cNvPr>
          <p:cNvSpPr>
            <a:spLocks noGrp="1"/>
          </p:cNvSpPr>
          <p:nvPr>
            <p:ph type="dt" sz="half" idx="10"/>
          </p:nvPr>
        </p:nvSpPr>
        <p:spPr/>
        <p:txBody>
          <a:bodyPr/>
          <a:lstStyle/>
          <a:p>
            <a:fld id="{4FF7C1D7-9C9D-4A28-B4F0-772B6E335BFC}" type="datetimeFigureOut">
              <a:rPr lang="en-CA" smtClean="0"/>
              <a:t>2024-01-01</a:t>
            </a:fld>
            <a:endParaRPr lang="en-CA"/>
          </a:p>
        </p:txBody>
      </p:sp>
      <p:sp>
        <p:nvSpPr>
          <p:cNvPr id="5" name="Footer Placeholder 4">
            <a:extLst>
              <a:ext uri="{FF2B5EF4-FFF2-40B4-BE49-F238E27FC236}">
                <a16:creationId xmlns:a16="http://schemas.microsoft.com/office/drawing/2014/main" id="{4E7FEBB4-C585-4B26-BDF8-7DFA7D388D97}"/>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F65021AE-BD5A-41AD-AC7A-ED1A9A168634}"/>
              </a:ext>
            </a:extLst>
          </p:cNvPr>
          <p:cNvSpPr>
            <a:spLocks noGrp="1"/>
          </p:cNvSpPr>
          <p:nvPr>
            <p:ph type="sldNum" sz="quarter" idx="12"/>
          </p:nvPr>
        </p:nvSpPr>
        <p:spPr/>
        <p:txBody>
          <a:bodyPr/>
          <a:lstStyle/>
          <a:p>
            <a:fld id="{356FDAA7-2D91-4458-8347-0115B06C0A58}" type="slidenum">
              <a:rPr lang="en-CA" smtClean="0"/>
              <a:t>‹#›</a:t>
            </a:fld>
            <a:endParaRPr lang="en-CA"/>
          </a:p>
        </p:txBody>
      </p:sp>
    </p:spTree>
    <p:extLst>
      <p:ext uri="{BB962C8B-B14F-4D97-AF65-F5344CB8AC3E}">
        <p14:creationId xmlns:p14="http://schemas.microsoft.com/office/powerpoint/2010/main" val="3729518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C0C9F-F6EA-48C1-AB8A-5C6789D7A45C}"/>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7721C6B8-D1B3-4152-8E12-051CB2961E2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DD75F702-CAEE-450D-9837-DFCA3DFDD059}"/>
              </a:ext>
            </a:extLst>
          </p:cNvPr>
          <p:cNvSpPr>
            <a:spLocks noGrp="1"/>
          </p:cNvSpPr>
          <p:nvPr>
            <p:ph type="dt" sz="half" idx="10"/>
          </p:nvPr>
        </p:nvSpPr>
        <p:spPr/>
        <p:txBody>
          <a:bodyPr/>
          <a:lstStyle/>
          <a:p>
            <a:fld id="{4FF7C1D7-9C9D-4A28-B4F0-772B6E335BFC}" type="datetimeFigureOut">
              <a:rPr lang="en-CA" smtClean="0"/>
              <a:t>2024-01-01</a:t>
            </a:fld>
            <a:endParaRPr lang="en-CA"/>
          </a:p>
        </p:txBody>
      </p:sp>
      <p:sp>
        <p:nvSpPr>
          <p:cNvPr id="5" name="Footer Placeholder 4">
            <a:extLst>
              <a:ext uri="{FF2B5EF4-FFF2-40B4-BE49-F238E27FC236}">
                <a16:creationId xmlns:a16="http://schemas.microsoft.com/office/drawing/2014/main" id="{013FE362-DB24-4DAE-845F-0CB1347172C8}"/>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617AE7B0-9678-45E4-B68E-12641172FBE4}"/>
              </a:ext>
            </a:extLst>
          </p:cNvPr>
          <p:cNvSpPr>
            <a:spLocks noGrp="1"/>
          </p:cNvSpPr>
          <p:nvPr>
            <p:ph type="sldNum" sz="quarter" idx="12"/>
          </p:nvPr>
        </p:nvSpPr>
        <p:spPr/>
        <p:txBody>
          <a:bodyPr/>
          <a:lstStyle/>
          <a:p>
            <a:fld id="{356FDAA7-2D91-4458-8347-0115B06C0A58}" type="slidenum">
              <a:rPr lang="en-CA" smtClean="0"/>
              <a:t>‹#›</a:t>
            </a:fld>
            <a:endParaRPr lang="en-CA"/>
          </a:p>
        </p:txBody>
      </p:sp>
    </p:spTree>
    <p:extLst>
      <p:ext uri="{BB962C8B-B14F-4D97-AF65-F5344CB8AC3E}">
        <p14:creationId xmlns:p14="http://schemas.microsoft.com/office/powerpoint/2010/main" val="4018663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B9417-DEEA-4DF5-8683-6C9A26B3A61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91C50ED6-27D7-453F-8661-FE506F14CAA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D80ED17-4B22-4C81-AAE0-FD815218FFD4}"/>
              </a:ext>
            </a:extLst>
          </p:cNvPr>
          <p:cNvSpPr>
            <a:spLocks noGrp="1"/>
          </p:cNvSpPr>
          <p:nvPr>
            <p:ph type="dt" sz="half" idx="10"/>
          </p:nvPr>
        </p:nvSpPr>
        <p:spPr/>
        <p:txBody>
          <a:bodyPr/>
          <a:lstStyle/>
          <a:p>
            <a:fld id="{4FF7C1D7-9C9D-4A28-B4F0-772B6E335BFC}" type="datetimeFigureOut">
              <a:rPr lang="en-CA" smtClean="0"/>
              <a:t>2024-01-01</a:t>
            </a:fld>
            <a:endParaRPr lang="en-CA"/>
          </a:p>
        </p:txBody>
      </p:sp>
      <p:sp>
        <p:nvSpPr>
          <p:cNvPr id="5" name="Footer Placeholder 4">
            <a:extLst>
              <a:ext uri="{FF2B5EF4-FFF2-40B4-BE49-F238E27FC236}">
                <a16:creationId xmlns:a16="http://schemas.microsoft.com/office/drawing/2014/main" id="{299EDEBF-54C0-4816-BC4B-9FFBF6B762A1}"/>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FA178975-F02E-4BAC-BDAA-42E5B05E2EBB}"/>
              </a:ext>
            </a:extLst>
          </p:cNvPr>
          <p:cNvSpPr>
            <a:spLocks noGrp="1"/>
          </p:cNvSpPr>
          <p:nvPr>
            <p:ph type="sldNum" sz="quarter" idx="12"/>
          </p:nvPr>
        </p:nvSpPr>
        <p:spPr/>
        <p:txBody>
          <a:bodyPr/>
          <a:lstStyle/>
          <a:p>
            <a:fld id="{356FDAA7-2D91-4458-8347-0115B06C0A58}" type="slidenum">
              <a:rPr lang="en-CA" smtClean="0"/>
              <a:t>‹#›</a:t>
            </a:fld>
            <a:endParaRPr lang="en-CA"/>
          </a:p>
        </p:txBody>
      </p:sp>
    </p:spTree>
    <p:extLst>
      <p:ext uri="{BB962C8B-B14F-4D97-AF65-F5344CB8AC3E}">
        <p14:creationId xmlns:p14="http://schemas.microsoft.com/office/powerpoint/2010/main" val="2316150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BC73D-795B-4B5E-B8C0-4CA773C5A7F4}"/>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2DDB184C-4705-4DC9-9EF3-DA4D4085A50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7C629D57-11B6-4FAB-8961-8439832375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122F1C8B-2E81-4C5A-B38A-F866246B6176}"/>
              </a:ext>
            </a:extLst>
          </p:cNvPr>
          <p:cNvSpPr>
            <a:spLocks noGrp="1"/>
          </p:cNvSpPr>
          <p:nvPr>
            <p:ph type="dt" sz="half" idx="10"/>
          </p:nvPr>
        </p:nvSpPr>
        <p:spPr/>
        <p:txBody>
          <a:bodyPr/>
          <a:lstStyle/>
          <a:p>
            <a:fld id="{4FF7C1D7-9C9D-4A28-B4F0-772B6E335BFC}" type="datetimeFigureOut">
              <a:rPr lang="en-CA" smtClean="0"/>
              <a:t>2024-01-01</a:t>
            </a:fld>
            <a:endParaRPr lang="en-CA"/>
          </a:p>
        </p:txBody>
      </p:sp>
      <p:sp>
        <p:nvSpPr>
          <p:cNvPr id="6" name="Footer Placeholder 5">
            <a:extLst>
              <a:ext uri="{FF2B5EF4-FFF2-40B4-BE49-F238E27FC236}">
                <a16:creationId xmlns:a16="http://schemas.microsoft.com/office/drawing/2014/main" id="{CDD9B7C0-14B7-4A66-95B7-1586C8AA6A00}"/>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826AE530-C161-4BD8-9D46-4B458F21ADF9}"/>
              </a:ext>
            </a:extLst>
          </p:cNvPr>
          <p:cNvSpPr>
            <a:spLocks noGrp="1"/>
          </p:cNvSpPr>
          <p:nvPr>
            <p:ph type="sldNum" sz="quarter" idx="12"/>
          </p:nvPr>
        </p:nvSpPr>
        <p:spPr/>
        <p:txBody>
          <a:bodyPr/>
          <a:lstStyle/>
          <a:p>
            <a:fld id="{356FDAA7-2D91-4458-8347-0115B06C0A58}" type="slidenum">
              <a:rPr lang="en-CA" smtClean="0"/>
              <a:t>‹#›</a:t>
            </a:fld>
            <a:endParaRPr lang="en-CA"/>
          </a:p>
        </p:txBody>
      </p:sp>
    </p:spTree>
    <p:extLst>
      <p:ext uri="{BB962C8B-B14F-4D97-AF65-F5344CB8AC3E}">
        <p14:creationId xmlns:p14="http://schemas.microsoft.com/office/powerpoint/2010/main" val="1017207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FD207-117C-475D-A23B-6F854EB530C0}"/>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EAF3B763-8BF5-4938-B203-B2E74CCD9B2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7083827-114F-4270-8654-35465D2D16C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A8E125B2-2EA6-41F8-A088-5EAF504602C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B973E65-2E4B-49A1-B30F-EDD8485B13A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AF3CFE12-8E23-4C23-A7C0-A7AF7EE220B5}"/>
              </a:ext>
            </a:extLst>
          </p:cNvPr>
          <p:cNvSpPr>
            <a:spLocks noGrp="1"/>
          </p:cNvSpPr>
          <p:nvPr>
            <p:ph type="dt" sz="half" idx="10"/>
          </p:nvPr>
        </p:nvSpPr>
        <p:spPr/>
        <p:txBody>
          <a:bodyPr/>
          <a:lstStyle/>
          <a:p>
            <a:fld id="{4FF7C1D7-9C9D-4A28-B4F0-772B6E335BFC}" type="datetimeFigureOut">
              <a:rPr lang="en-CA" smtClean="0"/>
              <a:t>2024-01-01</a:t>
            </a:fld>
            <a:endParaRPr lang="en-CA"/>
          </a:p>
        </p:txBody>
      </p:sp>
      <p:sp>
        <p:nvSpPr>
          <p:cNvPr id="8" name="Footer Placeholder 7">
            <a:extLst>
              <a:ext uri="{FF2B5EF4-FFF2-40B4-BE49-F238E27FC236}">
                <a16:creationId xmlns:a16="http://schemas.microsoft.com/office/drawing/2014/main" id="{520B2403-236A-40DB-90A3-CA186044EAF3}"/>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8F3A4B4A-B5AC-4319-BC32-437C4835D1C6}"/>
              </a:ext>
            </a:extLst>
          </p:cNvPr>
          <p:cNvSpPr>
            <a:spLocks noGrp="1"/>
          </p:cNvSpPr>
          <p:nvPr>
            <p:ph type="sldNum" sz="quarter" idx="12"/>
          </p:nvPr>
        </p:nvSpPr>
        <p:spPr/>
        <p:txBody>
          <a:bodyPr/>
          <a:lstStyle/>
          <a:p>
            <a:fld id="{356FDAA7-2D91-4458-8347-0115B06C0A58}" type="slidenum">
              <a:rPr lang="en-CA" smtClean="0"/>
              <a:t>‹#›</a:t>
            </a:fld>
            <a:endParaRPr lang="en-CA"/>
          </a:p>
        </p:txBody>
      </p:sp>
    </p:spTree>
    <p:extLst>
      <p:ext uri="{BB962C8B-B14F-4D97-AF65-F5344CB8AC3E}">
        <p14:creationId xmlns:p14="http://schemas.microsoft.com/office/powerpoint/2010/main" val="3470558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31BDF-B6B4-4BEB-BCE4-7F996A7BB6A0}"/>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BCDB55B0-45F7-4F9F-A991-2B55700C7C0F}"/>
              </a:ext>
            </a:extLst>
          </p:cNvPr>
          <p:cNvSpPr>
            <a:spLocks noGrp="1"/>
          </p:cNvSpPr>
          <p:nvPr>
            <p:ph type="dt" sz="half" idx="10"/>
          </p:nvPr>
        </p:nvSpPr>
        <p:spPr/>
        <p:txBody>
          <a:bodyPr/>
          <a:lstStyle/>
          <a:p>
            <a:fld id="{4FF7C1D7-9C9D-4A28-B4F0-772B6E335BFC}" type="datetimeFigureOut">
              <a:rPr lang="en-CA" smtClean="0"/>
              <a:t>2024-01-01</a:t>
            </a:fld>
            <a:endParaRPr lang="en-CA"/>
          </a:p>
        </p:txBody>
      </p:sp>
      <p:sp>
        <p:nvSpPr>
          <p:cNvPr id="4" name="Footer Placeholder 3">
            <a:extLst>
              <a:ext uri="{FF2B5EF4-FFF2-40B4-BE49-F238E27FC236}">
                <a16:creationId xmlns:a16="http://schemas.microsoft.com/office/drawing/2014/main" id="{7ECACF76-44C4-40C9-9336-28A20A638E14}"/>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E98C9939-8A08-4DB9-B819-4A0C40E70B83}"/>
              </a:ext>
            </a:extLst>
          </p:cNvPr>
          <p:cNvSpPr>
            <a:spLocks noGrp="1"/>
          </p:cNvSpPr>
          <p:nvPr>
            <p:ph type="sldNum" sz="quarter" idx="12"/>
          </p:nvPr>
        </p:nvSpPr>
        <p:spPr/>
        <p:txBody>
          <a:bodyPr/>
          <a:lstStyle/>
          <a:p>
            <a:fld id="{356FDAA7-2D91-4458-8347-0115B06C0A58}" type="slidenum">
              <a:rPr lang="en-CA" smtClean="0"/>
              <a:t>‹#›</a:t>
            </a:fld>
            <a:endParaRPr lang="en-CA"/>
          </a:p>
        </p:txBody>
      </p:sp>
    </p:spTree>
    <p:extLst>
      <p:ext uri="{BB962C8B-B14F-4D97-AF65-F5344CB8AC3E}">
        <p14:creationId xmlns:p14="http://schemas.microsoft.com/office/powerpoint/2010/main" val="2193643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3111F21-8BBC-4324-9AD8-61D433B9257B}"/>
              </a:ext>
            </a:extLst>
          </p:cNvPr>
          <p:cNvSpPr>
            <a:spLocks noGrp="1"/>
          </p:cNvSpPr>
          <p:nvPr>
            <p:ph type="dt" sz="half" idx="10"/>
          </p:nvPr>
        </p:nvSpPr>
        <p:spPr/>
        <p:txBody>
          <a:bodyPr/>
          <a:lstStyle/>
          <a:p>
            <a:fld id="{4FF7C1D7-9C9D-4A28-B4F0-772B6E335BFC}" type="datetimeFigureOut">
              <a:rPr lang="en-CA" smtClean="0"/>
              <a:t>2024-01-01</a:t>
            </a:fld>
            <a:endParaRPr lang="en-CA"/>
          </a:p>
        </p:txBody>
      </p:sp>
      <p:sp>
        <p:nvSpPr>
          <p:cNvPr id="3" name="Footer Placeholder 2">
            <a:extLst>
              <a:ext uri="{FF2B5EF4-FFF2-40B4-BE49-F238E27FC236}">
                <a16:creationId xmlns:a16="http://schemas.microsoft.com/office/drawing/2014/main" id="{511B91E7-BEF0-4B99-AFF1-B0D76CDBE916}"/>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FE411C64-31E0-4FEB-88DD-D4E4481DDD81}"/>
              </a:ext>
            </a:extLst>
          </p:cNvPr>
          <p:cNvSpPr>
            <a:spLocks noGrp="1"/>
          </p:cNvSpPr>
          <p:nvPr>
            <p:ph type="sldNum" sz="quarter" idx="12"/>
          </p:nvPr>
        </p:nvSpPr>
        <p:spPr/>
        <p:txBody>
          <a:bodyPr/>
          <a:lstStyle/>
          <a:p>
            <a:fld id="{356FDAA7-2D91-4458-8347-0115B06C0A58}" type="slidenum">
              <a:rPr lang="en-CA" smtClean="0"/>
              <a:t>‹#›</a:t>
            </a:fld>
            <a:endParaRPr lang="en-CA"/>
          </a:p>
        </p:txBody>
      </p:sp>
    </p:spTree>
    <p:extLst>
      <p:ext uri="{BB962C8B-B14F-4D97-AF65-F5344CB8AC3E}">
        <p14:creationId xmlns:p14="http://schemas.microsoft.com/office/powerpoint/2010/main" val="2086184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4E1FD-8054-4FB6-AA61-A8DFEC2E3BC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A0C44EE9-0D61-4302-A433-BEBFA5796EE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60985C89-D5A9-48F1-8840-5131863347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F77727B-CCF2-43C3-916D-478942522F5F}"/>
              </a:ext>
            </a:extLst>
          </p:cNvPr>
          <p:cNvSpPr>
            <a:spLocks noGrp="1"/>
          </p:cNvSpPr>
          <p:nvPr>
            <p:ph type="dt" sz="half" idx="10"/>
          </p:nvPr>
        </p:nvSpPr>
        <p:spPr/>
        <p:txBody>
          <a:bodyPr/>
          <a:lstStyle/>
          <a:p>
            <a:fld id="{4FF7C1D7-9C9D-4A28-B4F0-772B6E335BFC}" type="datetimeFigureOut">
              <a:rPr lang="en-CA" smtClean="0"/>
              <a:t>2024-01-01</a:t>
            </a:fld>
            <a:endParaRPr lang="en-CA"/>
          </a:p>
        </p:txBody>
      </p:sp>
      <p:sp>
        <p:nvSpPr>
          <p:cNvPr id="6" name="Footer Placeholder 5">
            <a:extLst>
              <a:ext uri="{FF2B5EF4-FFF2-40B4-BE49-F238E27FC236}">
                <a16:creationId xmlns:a16="http://schemas.microsoft.com/office/drawing/2014/main" id="{4A09A57C-D247-40A8-BF5E-71858E13FA4F}"/>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E05F189B-E833-4555-858F-C006A11965E7}"/>
              </a:ext>
            </a:extLst>
          </p:cNvPr>
          <p:cNvSpPr>
            <a:spLocks noGrp="1"/>
          </p:cNvSpPr>
          <p:nvPr>
            <p:ph type="sldNum" sz="quarter" idx="12"/>
          </p:nvPr>
        </p:nvSpPr>
        <p:spPr/>
        <p:txBody>
          <a:bodyPr/>
          <a:lstStyle/>
          <a:p>
            <a:fld id="{356FDAA7-2D91-4458-8347-0115B06C0A58}" type="slidenum">
              <a:rPr lang="en-CA" smtClean="0"/>
              <a:t>‹#›</a:t>
            </a:fld>
            <a:endParaRPr lang="en-CA"/>
          </a:p>
        </p:txBody>
      </p:sp>
    </p:spTree>
    <p:extLst>
      <p:ext uri="{BB962C8B-B14F-4D97-AF65-F5344CB8AC3E}">
        <p14:creationId xmlns:p14="http://schemas.microsoft.com/office/powerpoint/2010/main" val="3051465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41D3A-B14E-4A7D-BC92-43D36E1DD8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DA4EE75E-442D-4D7B-A746-55B2249DA61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2B6613B2-FBCF-4508-86A6-93929FFE8C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6C42277-494A-491B-A936-D6311C7EFE12}"/>
              </a:ext>
            </a:extLst>
          </p:cNvPr>
          <p:cNvSpPr>
            <a:spLocks noGrp="1"/>
          </p:cNvSpPr>
          <p:nvPr>
            <p:ph type="dt" sz="half" idx="10"/>
          </p:nvPr>
        </p:nvSpPr>
        <p:spPr/>
        <p:txBody>
          <a:bodyPr/>
          <a:lstStyle/>
          <a:p>
            <a:fld id="{4FF7C1D7-9C9D-4A28-B4F0-772B6E335BFC}" type="datetimeFigureOut">
              <a:rPr lang="en-CA" smtClean="0"/>
              <a:t>2024-01-01</a:t>
            </a:fld>
            <a:endParaRPr lang="en-CA"/>
          </a:p>
        </p:txBody>
      </p:sp>
      <p:sp>
        <p:nvSpPr>
          <p:cNvPr id="6" name="Footer Placeholder 5">
            <a:extLst>
              <a:ext uri="{FF2B5EF4-FFF2-40B4-BE49-F238E27FC236}">
                <a16:creationId xmlns:a16="http://schemas.microsoft.com/office/drawing/2014/main" id="{1A602CD9-C8D2-49E1-A4FD-B4FBC6F047A8}"/>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51438B48-D478-4BB7-A4CA-456F793D8046}"/>
              </a:ext>
            </a:extLst>
          </p:cNvPr>
          <p:cNvSpPr>
            <a:spLocks noGrp="1"/>
          </p:cNvSpPr>
          <p:nvPr>
            <p:ph type="sldNum" sz="quarter" idx="12"/>
          </p:nvPr>
        </p:nvSpPr>
        <p:spPr/>
        <p:txBody>
          <a:bodyPr/>
          <a:lstStyle/>
          <a:p>
            <a:fld id="{356FDAA7-2D91-4458-8347-0115B06C0A58}" type="slidenum">
              <a:rPr lang="en-CA" smtClean="0"/>
              <a:t>‹#›</a:t>
            </a:fld>
            <a:endParaRPr lang="en-CA"/>
          </a:p>
        </p:txBody>
      </p:sp>
    </p:spTree>
    <p:extLst>
      <p:ext uri="{BB962C8B-B14F-4D97-AF65-F5344CB8AC3E}">
        <p14:creationId xmlns:p14="http://schemas.microsoft.com/office/powerpoint/2010/main" val="101454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612F8F7-1C79-42E7-870E-896998A4234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120ADB16-48B3-4317-B519-786BD32450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3E396013-34ED-4D89-AEF3-7C5E05217DB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F7C1D7-9C9D-4A28-B4F0-772B6E335BFC}" type="datetimeFigureOut">
              <a:rPr lang="en-CA" smtClean="0"/>
              <a:t>2024-01-01</a:t>
            </a:fld>
            <a:endParaRPr lang="en-CA"/>
          </a:p>
        </p:txBody>
      </p:sp>
      <p:sp>
        <p:nvSpPr>
          <p:cNvPr id="5" name="Footer Placeholder 4">
            <a:extLst>
              <a:ext uri="{FF2B5EF4-FFF2-40B4-BE49-F238E27FC236}">
                <a16:creationId xmlns:a16="http://schemas.microsoft.com/office/drawing/2014/main" id="{C17FDBAC-9AC6-4933-BEEF-24B64693DA5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62C8DA45-7451-4E02-B071-92D21AF4799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6FDAA7-2D91-4458-8347-0115B06C0A58}" type="slidenum">
              <a:rPr lang="en-CA" smtClean="0"/>
              <a:t>‹#›</a:t>
            </a:fld>
            <a:endParaRPr lang="en-CA"/>
          </a:p>
        </p:txBody>
      </p:sp>
    </p:spTree>
    <p:extLst>
      <p:ext uri="{BB962C8B-B14F-4D97-AF65-F5344CB8AC3E}">
        <p14:creationId xmlns:p14="http://schemas.microsoft.com/office/powerpoint/2010/main" val="33831210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fsvca2021@gmail.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skifernie.com/utility-service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78BC7-1D34-485D-83E0-2E20CE0656D3}"/>
              </a:ext>
            </a:extLst>
          </p:cNvPr>
          <p:cNvSpPr>
            <a:spLocks noGrp="1"/>
          </p:cNvSpPr>
          <p:nvPr>
            <p:ph type="ctrTitle"/>
          </p:nvPr>
        </p:nvSpPr>
        <p:spPr/>
        <p:txBody>
          <a:bodyPr>
            <a:normAutofit/>
          </a:bodyPr>
          <a:lstStyle/>
          <a:p>
            <a:r>
              <a:rPr lang="en-CA" dirty="0"/>
              <a:t>Fernie Alpine Resort</a:t>
            </a:r>
            <a:br>
              <a:rPr lang="en-CA" dirty="0"/>
            </a:br>
            <a:endParaRPr lang="en-CA" dirty="0"/>
          </a:p>
        </p:txBody>
      </p:sp>
      <p:sp>
        <p:nvSpPr>
          <p:cNvPr id="3" name="Subtitle 2">
            <a:extLst>
              <a:ext uri="{FF2B5EF4-FFF2-40B4-BE49-F238E27FC236}">
                <a16:creationId xmlns:a16="http://schemas.microsoft.com/office/drawing/2014/main" id="{6809D224-6592-4612-B154-B066AF200F31}"/>
              </a:ext>
            </a:extLst>
          </p:cNvPr>
          <p:cNvSpPr>
            <a:spLocks noGrp="1"/>
          </p:cNvSpPr>
          <p:nvPr>
            <p:ph type="subTitle" idx="1"/>
          </p:nvPr>
        </p:nvSpPr>
        <p:spPr/>
        <p:txBody>
          <a:bodyPr>
            <a:normAutofit fontScale="55000" lnSpcReduction="20000"/>
          </a:bodyPr>
          <a:lstStyle/>
          <a:p>
            <a:r>
              <a:rPr lang="en-CA" sz="5200" dirty="0"/>
              <a:t>Community Services Assessment</a:t>
            </a:r>
            <a:br>
              <a:rPr lang="en-CA" sz="3200" dirty="0"/>
            </a:br>
            <a:endParaRPr lang="en-CA" sz="3200" dirty="0"/>
          </a:p>
          <a:p>
            <a:r>
              <a:rPr lang="en-CA" sz="3200" dirty="0"/>
              <a:t>Overview and Budget</a:t>
            </a:r>
          </a:p>
          <a:p>
            <a:endParaRPr lang="en-CA" sz="3200" dirty="0"/>
          </a:p>
          <a:p>
            <a:r>
              <a:rPr lang="en-CA" sz="3200" dirty="0"/>
              <a:t>2022 - 2023</a:t>
            </a:r>
          </a:p>
        </p:txBody>
      </p:sp>
    </p:spTree>
    <p:extLst>
      <p:ext uri="{BB962C8B-B14F-4D97-AF65-F5344CB8AC3E}">
        <p14:creationId xmlns:p14="http://schemas.microsoft.com/office/powerpoint/2010/main" val="717392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62AAD5-E1ED-DF56-FA82-02E1AE4CBD9D}"/>
              </a:ext>
            </a:extLst>
          </p:cNvPr>
          <p:cNvSpPr>
            <a:spLocks noGrp="1"/>
          </p:cNvSpPr>
          <p:nvPr>
            <p:ph type="title"/>
          </p:nvPr>
        </p:nvSpPr>
        <p:spPr/>
        <p:txBody>
          <a:bodyPr/>
          <a:lstStyle/>
          <a:p>
            <a:r>
              <a:rPr lang="en-CA" dirty="0"/>
              <a:t>2024 Planning</a:t>
            </a:r>
          </a:p>
        </p:txBody>
      </p:sp>
      <p:sp>
        <p:nvSpPr>
          <p:cNvPr id="3" name="Content Placeholder 2">
            <a:extLst>
              <a:ext uri="{FF2B5EF4-FFF2-40B4-BE49-F238E27FC236}">
                <a16:creationId xmlns:a16="http://schemas.microsoft.com/office/drawing/2014/main" id="{B8C695EB-A232-4490-4DB3-AD342B87F836}"/>
              </a:ext>
            </a:extLst>
          </p:cNvPr>
          <p:cNvSpPr>
            <a:spLocks noGrp="1"/>
          </p:cNvSpPr>
          <p:nvPr>
            <p:ph idx="1"/>
          </p:nvPr>
        </p:nvSpPr>
        <p:spPr/>
        <p:txBody>
          <a:bodyPr/>
          <a:lstStyle/>
          <a:p>
            <a:r>
              <a:rPr lang="en-CA" dirty="0"/>
              <a:t>Evaluate street lighting on Highline side</a:t>
            </a:r>
          </a:p>
          <a:p>
            <a:pPr lvl="1"/>
            <a:r>
              <a:rPr lang="en-CA" dirty="0"/>
              <a:t>Existing lighting is high maintenance and has poor illumination</a:t>
            </a:r>
          </a:p>
          <a:p>
            <a:pPr lvl="1"/>
            <a:r>
              <a:rPr lang="en-CA" dirty="0"/>
              <a:t>Repair, Refurbish or Replace?</a:t>
            </a:r>
          </a:p>
          <a:p>
            <a:r>
              <a:rPr lang="en-CA" dirty="0"/>
              <a:t>Evaluating whether to move Fire Protection (hydrant maintenance) into a utility charge which all residents would then pay</a:t>
            </a:r>
          </a:p>
          <a:p>
            <a:r>
              <a:rPr lang="en-CA" dirty="0"/>
              <a:t>Evaluating providing a bottle collection bin </a:t>
            </a:r>
            <a:r>
              <a:rPr lang="en-CA"/>
              <a:t>at Parking lot 4</a:t>
            </a:r>
            <a:endParaRPr lang="en-CA" dirty="0"/>
          </a:p>
          <a:p>
            <a:endParaRPr lang="en-CA" dirty="0"/>
          </a:p>
        </p:txBody>
      </p:sp>
    </p:spTree>
    <p:extLst>
      <p:ext uri="{BB962C8B-B14F-4D97-AF65-F5344CB8AC3E}">
        <p14:creationId xmlns:p14="http://schemas.microsoft.com/office/powerpoint/2010/main" val="20770031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5DCDF-6215-2C11-5A08-EAE3A6D6D910}"/>
              </a:ext>
            </a:extLst>
          </p:cNvPr>
          <p:cNvSpPr>
            <a:spLocks noGrp="1"/>
          </p:cNvSpPr>
          <p:nvPr>
            <p:ph type="title"/>
          </p:nvPr>
        </p:nvSpPr>
        <p:spPr/>
        <p:txBody>
          <a:bodyPr/>
          <a:lstStyle/>
          <a:p>
            <a:r>
              <a:rPr lang="en-CA" dirty="0"/>
              <a:t>CSA Committee Members</a:t>
            </a:r>
          </a:p>
        </p:txBody>
      </p:sp>
      <p:sp>
        <p:nvSpPr>
          <p:cNvPr id="3" name="Content Placeholder 2">
            <a:extLst>
              <a:ext uri="{FF2B5EF4-FFF2-40B4-BE49-F238E27FC236}">
                <a16:creationId xmlns:a16="http://schemas.microsoft.com/office/drawing/2014/main" id="{AB99E9B4-5B63-DBC0-F5D0-4916F6D33738}"/>
              </a:ext>
            </a:extLst>
          </p:cNvPr>
          <p:cNvSpPr>
            <a:spLocks noGrp="1"/>
          </p:cNvSpPr>
          <p:nvPr>
            <p:ph idx="1"/>
          </p:nvPr>
        </p:nvSpPr>
        <p:spPr/>
        <p:txBody>
          <a:bodyPr/>
          <a:lstStyle/>
          <a:p>
            <a:r>
              <a:rPr lang="en-CA" dirty="0"/>
              <a:t>Andy Cohen (RCR)</a:t>
            </a:r>
          </a:p>
          <a:p>
            <a:r>
              <a:rPr lang="en-CA" dirty="0"/>
              <a:t>Mark Ormandy (RCR)</a:t>
            </a:r>
          </a:p>
          <a:p>
            <a:r>
              <a:rPr lang="en-CA" dirty="0"/>
              <a:t>Michael Hill </a:t>
            </a:r>
            <a:r>
              <a:rPr lang="en-CA"/>
              <a:t>(Community </a:t>
            </a:r>
            <a:r>
              <a:rPr lang="en-CA" dirty="0"/>
              <a:t>Representative)</a:t>
            </a:r>
          </a:p>
          <a:p>
            <a:r>
              <a:rPr lang="en-CA" dirty="0"/>
              <a:t>Chris Slubicki (Community Representative)</a:t>
            </a:r>
          </a:p>
          <a:p>
            <a:r>
              <a:rPr lang="en-CA" dirty="0"/>
              <a:t>Steve Stretch (Community Representative)</a:t>
            </a:r>
          </a:p>
          <a:p>
            <a:endParaRPr lang="en-CA" dirty="0"/>
          </a:p>
          <a:p>
            <a:pPr marL="0" indent="0">
              <a:buNone/>
            </a:pPr>
            <a:r>
              <a:rPr lang="en-CA" sz="1800" dirty="0"/>
              <a:t>The Community Representatives can be contacted through the FSVCA at </a:t>
            </a:r>
            <a:r>
              <a:rPr lang="en-CA" sz="1800" dirty="0">
                <a:hlinkClick r:id="rId2">
                  <a:extLst>
                    <a:ext uri="{A12FA001-AC4F-418D-AE19-62706E023703}">
                      <ahyp:hlinkClr xmlns:ahyp="http://schemas.microsoft.com/office/drawing/2018/hyperlinkcolor" val="tx"/>
                    </a:ext>
                  </a:extLst>
                </a:hlinkClick>
              </a:rPr>
              <a:t>fsvca2021@gmail.com</a:t>
            </a:r>
            <a:r>
              <a:rPr lang="en-CA" sz="1800" dirty="0"/>
              <a:t> </a:t>
            </a:r>
          </a:p>
          <a:p>
            <a:endParaRPr lang="en-CA" dirty="0"/>
          </a:p>
        </p:txBody>
      </p:sp>
    </p:spTree>
    <p:extLst>
      <p:ext uri="{BB962C8B-B14F-4D97-AF65-F5344CB8AC3E}">
        <p14:creationId xmlns:p14="http://schemas.microsoft.com/office/powerpoint/2010/main" val="1568982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735B3-6866-4A7F-A893-C80AC8C6784B}"/>
              </a:ext>
            </a:extLst>
          </p:cNvPr>
          <p:cNvSpPr>
            <a:spLocks noGrp="1"/>
          </p:cNvSpPr>
          <p:nvPr>
            <p:ph type="title"/>
          </p:nvPr>
        </p:nvSpPr>
        <p:spPr/>
        <p:txBody>
          <a:bodyPr/>
          <a:lstStyle/>
          <a:p>
            <a:r>
              <a:rPr lang="en-CA" dirty="0"/>
              <a:t>Community Services Assessment Overview</a:t>
            </a:r>
          </a:p>
        </p:txBody>
      </p:sp>
      <p:sp>
        <p:nvSpPr>
          <p:cNvPr id="3" name="Content Placeholder 2">
            <a:extLst>
              <a:ext uri="{FF2B5EF4-FFF2-40B4-BE49-F238E27FC236}">
                <a16:creationId xmlns:a16="http://schemas.microsoft.com/office/drawing/2014/main" id="{42C9D548-7443-4C84-B1DE-4ACB49777485}"/>
              </a:ext>
            </a:extLst>
          </p:cNvPr>
          <p:cNvSpPr>
            <a:spLocks noGrp="1"/>
          </p:cNvSpPr>
          <p:nvPr>
            <p:ph idx="1"/>
          </p:nvPr>
        </p:nvSpPr>
        <p:spPr>
          <a:xfrm>
            <a:off x="838200" y="1505415"/>
            <a:ext cx="10515600" cy="4671548"/>
          </a:xfrm>
        </p:spPr>
        <p:txBody>
          <a:bodyPr>
            <a:normAutofit fontScale="62500" lnSpcReduction="20000"/>
          </a:bodyPr>
          <a:lstStyle/>
          <a:p>
            <a:r>
              <a:rPr lang="en-CA" dirty="0"/>
              <a:t>The Community Services Assessment (CSA), referred to as the “Rent Charge” on property titles, is funded by Ski Hill residents and property owners to cover services “similar to those provided by a municipality”:</a:t>
            </a:r>
          </a:p>
          <a:p>
            <a:pPr lvl="1"/>
            <a:r>
              <a:rPr lang="en-CA" dirty="0"/>
              <a:t>fire protection (fire hydrant system)</a:t>
            </a:r>
          </a:p>
          <a:p>
            <a:pPr lvl="1"/>
            <a:r>
              <a:rPr lang="en-CA" dirty="0"/>
              <a:t>garbage disposal</a:t>
            </a:r>
          </a:p>
          <a:p>
            <a:pPr lvl="1"/>
            <a:r>
              <a:rPr lang="en-CA" dirty="0"/>
              <a:t>maintenance of pathways including snow removal</a:t>
            </a:r>
          </a:p>
          <a:p>
            <a:pPr lvl="1"/>
            <a:r>
              <a:rPr lang="en-CA" dirty="0"/>
              <a:t>ski-way and cross country trail grooming</a:t>
            </a:r>
          </a:p>
          <a:p>
            <a:pPr lvl="1"/>
            <a:r>
              <a:rPr lang="en-CA" dirty="0"/>
              <a:t>street lights </a:t>
            </a:r>
          </a:p>
          <a:p>
            <a:pPr lvl="1"/>
            <a:r>
              <a:rPr lang="en-CA" dirty="0"/>
              <a:t>summer landscaping.</a:t>
            </a:r>
          </a:p>
          <a:p>
            <a:r>
              <a:rPr lang="en-CA" dirty="0"/>
              <a:t>In addition, community improvement projects (“Special Projects”) are also funded from time-to-time such as new path building and traffic safety initiatives.  These are usually initiated by the Fernie Snow Valley Community Association (FSVCA)</a:t>
            </a:r>
          </a:p>
          <a:p>
            <a:r>
              <a:rPr lang="en-CA" dirty="0"/>
              <a:t>The CSA is assessed to ski hill residents as a percentage of their property assessed value</a:t>
            </a:r>
          </a:p>
          <a:p>
            <a:pPr lvl="1"/>
            <a:r>
              <a:rPr lang="en-CA" sz="2500" dirty="0"/>
              <a:t>In 2022 the CSA amounted to $229 per $1 Million of assessed value</a:t>
            </a:r>
          </a:p>
          <a:p>
            <a:pPr lvl="1"/>
            <a:r>
              <a:rPr lang="en-CA" sz="2800" dirty="0"/>
              <a:t>Encumbrance on Title </a:t>
            </a:r>
            <a:r>
              <a:rPr lang="en-CA" sz="2800"/>
              <a:t>is an </a:t>
            </a:r>
            <a:r>
              <a:rPr lang="en-CA" sz="2800" dirty="0"/>
              <a:t>annual charge of </a:t>
            </a:r>
            <a:r>
              <a:rPr lang="en-CA" sz="2800" b="1" u="sng" dirty="0"/>
              <a:t>up to </a:t>
            </a:r>
            <a:r>
              <a:rPr lang="en-CA" sz="2800" dirty="0"/>
              <a:t>0.40% of assessed value</a:t>
            </a:r>
          </a:p>
          <a:p>
            <a:pPr lvl="1"/>
            <a:r>
              <a:rPr lang="en-CA" sz="2800" dirty="0"/>
              <a:t>2022 CSA charge was 0.023% of assessed value. </a:t>
            </a:r>
            <a:endParaRPr lang="en-CA" sz="2900" dirty="0"/>
          </a:p>
          <a:p>
            <a:r>
              <a:rPr lang="en-CA" dirty="0"/>
              <a:t>The CSA is administered by RCR for an administration fee.</a:t>
            </a:r>
          </a:p>
          <a:p>
            <a:r>
              <a:rPr lang="en-CA" dirty="0"/>
              <a:t>Fernie Alpine Resort Utilities Corp (FARUC) also separately charges ski hill residents for Water and Sewer</a:t>
            </a:r>
          </a:p>
          <a:p>
            <a:pPr lvl="1"/>
            <a:r>
              <a:rPr lang="en-CA" dirty="0"/>
              <a:t>On a cost recovery basis at a regulated rate for water</a:t>
            </a:r>
          </a:p>
          <a:p>
            <a:pPr lvl="1"/>
            <a:r>
              <a:rPr lang="en-CA" dirty="0"/>
              <a:t>Additional information can be found at </a:t>
            </a:r>
            <a:r>
              <a:rPr lang="en-CA" dirty="0">
                <a:hlinkClick r:id="rId2"/>
              </a:rPr>
              <a:t>https://skifernie.com/utility-services/</a:t>
            </a:r>
            <a:endParaRPr lang="en-CA" dirty="0"/>
          </a:p>
          <a:p>
            <a:pPr marL="457200" lvl="1" indent="0">
              <a:buNone/>
            </a:pPr>
            <a:endParaRPr lang="en-CA" dirty="0"/>
          </a:p>
        </p:txBody>
      </p:sp>
    </p:spTree>
    <p:extLst>
      <p:ext uri="{BB962C8B-B14F-4D97-AF65-F5344CB8AC3E}">
        <p14:creationId xmlns:p14="http://schemas.microsoft.com/office/powerpoint/2010/main" val="6132686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43E69-0E16-7ACB-B5FB-161DC3D774BC}"/>
              </a:ext>
            </a:extLst>
          </p:cNvPr>
          <p:cNvSpPr>
            <a:spLocks noGrp="1"/>
          </p:cNvSpPr>
          <p:nvPr>
            <p:ph type="title"/>
          </p:nvPr>
        </p:nvSpPr>
        <p:spPr/>
        <p:txBody>
          <a:bodyPr/>
          <a:lstStyle/>
          <a:p>
            <a:r>
              <a:rPr lang="en-CA" dirty="0"/>
              <a:t>Who Pays the CSA</a:t>
            </a:r>
          </a:p>
        </p:txBody>
      </p:sp>
      <p:sp>
        <p:nvSpPr>
          <p:cNvPr id="3" name="Content Placeholder 2">
            <a:extLst>
              <a:ext uri="{FF2B5EF4-FFF2-40B4-BE49-F238E27FC236}">
                <a16:creationId xmlns:a16="http://schemas.microsoft.com/office/drawing/2014/main" id="{00AAB9C2-7497-173B-3B2C-A8FF0662B187}"/>
              </a:ext>
            </a:extLst>
          </p:cNvPr>
          <p:cNvSpPr>
            <a:spLocks noGrp="1"/>
          </p:cNvSpPr>
          <p:nvPr>
            <p:ph idx="1"/>
          </p:nvPr>
        </p:nvSpPr>
        <p:spPr/>
        <p:txBody>
          <a:bodyPr>
            <a:normAutofit/>
          </a:bodyPr>
          <a:lstStyle/>
          <a:p>
            <a:r>
              <a:rPr lang="en-CA" dirty="0"/>
              <a:t>All properties on the Highline side of Fernie Alpine Resort (FAR)</a:t>
            </a:r>
          </a:p>
          <a:p>
            <a:r>
              <a:rPr lang="en-CA" dirty="0"/>
              <a:t>Condos (Timberline and Polar Peak</a:t>
            </a:r>
            <a:r>
              <a:rPr lang="en-CA"/>
              <a:t>) and new </a:t>
            </a:r>
            <a:r>
              <a:rPr lang="en-CA" dirty="0"/>
              <a:t>Lower </a:t>
            </a:r>
            <a:r>
              <a:rPr lang="en-CA" dirty="0" err="1"/>
              <a:t>Timberlanding</a:t>
            </a:r>
            <a:r>
              <a:rPr lang="en-CA" dirty="0"/>
              <a:t> properties </a:t>
            </a:r>
            <a:r>
              <a:rPr lang="en-CA" b="1" u="sng" dirty="0"/>
              <a:t>are</a:t>
            </a:r>
            <a:r>
              <a:rPr lang="en-CA" dirty="0"/>
              <a:t> subject to the CSA </a:t>
            </a:r>
          </a:p>
          <a:p>
            <a:r>
              <a:rPr lang="en-CA" dirty="0"/>
              <a:t>RCR properties on the ski hill are subject to the CSA.  (e.g. Lizard Creek, Day lodge, Cornerstone, Slope Side)</a:t>
            </a:r>
          </a:p>
          <a:p>
            <a:r>
              <a:rPr lang="en-CA" dirty="0"/>
              <a:t>Homeowners on upper and lower Timberline Cres (with the exception of 2 homes) </a:t>
            </a:r>
            <a:r>
              <a:rPr lang="en-CA" b="1" dirty="0"/>
              <a:t>do not </a:t>
            </a:r>
            <a:r>
              <a:rPr lang="en-CA" dirty="0"/>
              <a:t>pay the CSA. </a:t>
            </a:r>
          </a:p>
          <a:p>
            <a:r>
              <a:rPr lang="en-CA" dirty="0" err="1"/>
              <a:t>Griz</a:t>
            </a:r>
            <a:r>
              <a:rPr lang="en-CA" dirty="0"/>
              <a:t> Inn owners </a:t>
            </a:r>
            <a:r>
              <a:rPr lang="en-CA" b="1" dirty="0"/>
              <a:t>do not </a:t>
            </a:r>
            <a:r>
              <a:rPr lang="en-CA" dirty="0"/>
              <a:t>pay the CSA</a:t>
            </a:r>
            <a:endParaRPr lang="en-CA" dirty="0">
              <a:highlight>
                <a:srgbClr val="FFFF00"/>
              </a:highlight>
            </a:endParaRPr>
          </a:p>
          <a:p>
            <a:endParaRPr lang="en-CA" dirty="0"/>
          </a:p>
          <a:p>
            <a:endParaRPr lang="en-CA" dirty="0"/>
          </a:p>
          <a:p>
            <a:endParaRPr lang="en-CA" dirty="0"/>
          </a:p>
        </p:txBody>
      </p:sp>
    </p:spTree>
    <p:extLst>
      <p:ext uri="{BB962C8B-B14F-4D97-AF65-F5344CB8AC3E}">
        <p14:creationId xmlns:p14="http://schemas.microsoft.com/office/powerpoint/2010/main" val="14628387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265CC6-B400-47FA-8B55-316398239A2E}"/>
              </a:ext>
            </a:extLst>
          </p:cNvPr>
          <p:cNvSpPr>
            <a:spLocks noGrp="1"/>
          </p:cNvSpPr>
          <p:nvPr>
            <p:ph type="title"/>
          </p:nvPr>
        </p:nvSpPr>
        <p:spPr/>
        <p:txBody>
          <a:bodyPr/>
          <a:lstStyle/>
          <a:p>
            <a:r>
              <a:rPr lang="en-CA" dirty="0"/>
              <a:t>CSA Governance</a:t>
            </a:r>
            <a:br>
              <a:rPr lang="en-CA" dirty="0"/>
            </a:br>
            <a:endParaRPr lang="en-CA" dirty="0"/>
          </a:p>
        </p:txBody>
      </p:sp>
      <p:sp>
        <p:nvSpPr>
          <p:cNvPr id="3" name="Content Placeholder 2">
            <a:extLst>
              <a:ext uri="{FF2B5EF4-FFF2-40B4-BE49-F238E27FC236}">
                <a16:creationId xmlns:a16="http://schemas.microsoft.com/office/drawing/2014/main" id="{0A1C2525-D5C6-4AA1-BC08-724B94CD5E40}"/>
              </a:ext>
            </a:extLst>
          </p:cNvPr>
          <p:cNvSpPr>
            <a:spLocks noGrp="1"/>
          </p:cNvSpPr>
          <p:nvPr>
            <p:ph idx="1"/>
          </p:nvPr>
        </p:nvSpPr>
        <p:spPr>
          <a:xfrm>
            <a:off x="838200" y="1357274"/>
            <a:ext cx="10515600" cy="4770476"/>
          </a:xfrm>
        </p:spPr>
        <p:txBody>
          <a:bodyPr>
            <a:normAutofit fontScale="85000" lnSpcReduction="20000"/>
          </a:bodyPr>
          <a:lstStyle/>
          <a:p>
            <a:r>
              <a:rPr lang="en-CA" dirty="0"/>
              <a:t>Agreement dated October 2, 2004</a:t>
            </a:r>
            <a:r>
              <a:rPr lang="en-CA" baseline="30000" dirty="0"/>
              <a:t>1</a:t>
            </a:r>
            <a:r>
              <a:rPr lang="en-CA" dirty="0"/>
              <a:t> between Fernie Alpine Resort and members of the Fernie Snow Valley Community Association agreed to separate the CSA into two distinct categories:</a:t>
            </a:r>
          </a:p>
          <a:p>
            <a:pPr marL="914400" lvl="1" indent="-457200">
              <a:buFont typeface="+mj-lt"/>
              <a:buAutoNum type="arabicPeriod"/>
            </a:pPr>
            <a:r>
              <a:rPr lang="en-CA" dirty="0"/>
              <a:t>Basic Resort Amenities and Services – Includes typical municipal services such as fire protection, snow removal on paths, landscaping of common areas, garbage disposal, street lights, etc. </a:t>
            </a:r>
          </a:p>
          <a:p>
            <a:pPr lvl="2"/>
            <a:r>
              <a:rPr lang="en-CA" dirty="0"/>
              <a:t>Expenses are as incurred and set by FAR.  Community has right to audit.  10% Admin fee charged by RCR.</a:t>
            </a:r>
          </a:p>
          <a:p>
            <a:pPr lvl="2"/>
            <a:r>
              <a:rPr lang="en-CA" dirty="0"/>
              <a:t>Set at a maximum of 0.12% of assessed value</a:t>
            </a:r>
          </a:p>
          <a:p>
            <a:pPr marL="914400" lvl="1" indent="-457200">
              <a:buFont typeface="+mj-lt"/>
              <a:buAutoNum type="arabicPeriod"/>
            </a:pPr>
            <a:r>
              <a:rPr lang="en-CA" dirty="0"/>
              <a:t>Additional Resort Amenities and Services -  Must be approved by CSA Council each year.  Can include security, additional landscaping, special events, marketing. </a:t>
            </a:r>
          </a:p>
          <a:p>
            <a:pPr lvl="2"/>
            <a:r>
              <a:rPr lang="en-CA" dirty="0"/>
              <a:t>Tennis courts are currently only expense under this category</a:t>
            </a:r>
          </a:p>
          <a:p>
            <a:pPr lvl="2"/>
            <a:r>
              <a:rPr lang="en-CA" dirty="0"/>
              <a:t>Set at a maximum of 0.28% of assessed value</a:t>
            </a:r>
          </a:p>
          <a:p>
            <a:r>
              <a:rPr lang="en-CA" dirty="0"/>
              <a:t>5 members on the committee</a:t>
            </a:r>
          </a:p>
          <a:p>
            <a:pPr lvl="1"/>
            <a:r>
              <a:rPr lang="en-CA" dirty="0"/>
              <a:t>3 ski hill residents elected by the FSVCA</a:t>
            </a:r>
          </a:p>
          <a:p>
            <a:pPr lvl="1"/>
            <a:r>
              <a:rPr lang="en-CA" dirty="0"/>
              <a:t>2 FAR representatives</a:t>
            </a:r>
          </a:p>
          <a:p>
            <a:pPr lvl="1"/>
            <a:r>
              <a:rPr lang="en-CA" dirty="0"/>
              <a:t>4 out of 5 votes (super-majority) need to approve any motion</a:t>
            </a:r>
          </a:p>
          <a:p>
            <a:r>
              <a:rPr lang="en-CA" dirty="0"/>
              <a:t>CSA Council has worked in an open and cooperative manner for over 20 years</a:t>
            </a:r>
          </a:p>
          <a:p>
            <a:endParaRPr lang="en-CA" dirty="0"/>
          </a:p>
          <a:p>
            <a:endParaRPr lang="en-CA" dirty="0"/>
          </a:p>
        </p:txBody>
      </p:sp>
      <p:sp>
        <p:nvSpPr>
          <p:cNvPr id="4" name="Footer Placeholder 3">
            <a:extLst>
              <a:ext uri="{FF2B5EF4-FFF2-40B4-BE49-F238E27FC236}">
                <a16:creationId xmlns:a16="http://schemas.microsoft.com/office/drawing/2014/main" id="{95062ACF-9DB6-6347-92B3-BDB6FC69E111}"/>
              </a:ext>
            </a:extLst>
          </p:cNvPr>
          <p:cNvSpPr>
            <a:spLocks noGrp="1"/>
          </p:cNvSpPr>
          <p:nvPr>
            <p:ph type="ftr" sz="quarter" idx="11"/>
          </p:nvPr>
        </p:nvSpPr>
        <p:spPr>
          <a:xfrm>
            <a:off x="838199" y="6127750"/>
            <a:ext cx="6666571" cy="365125"/>
          </a:xfrm>
        </p:spPr>
        <p:txBody>
          <a:bodyPr/>
          <a:lstStyle/>
          <a:p>
            <a:pPr algn="l"/>
            <a:r>
              <a:rPr lang="en-CA" dirty="0">
                <a:solidFill>
                  <a:schemeClr val="tx1"/>
                </a:solidFill>
              </a:rPr>
              <a:t>1 – Extended in 2007, 2013 and 2018.  In effect to December 31, 2023</a:t>
            </a:r>
          </a:p>
        </p:txBody>
      </p:sp>
    </p:spTree>
    <p:extLst>
      <p:ext uri="{BB962C8B-B14F-4D97-AF65-F5344CB8AC3E}">
        <p14:creationId xmlns:p14="http://schemas.microsoft.com/office/powerpoint/2010/main" val="322488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64E6EB2-DF3B-451F-917A-2F2EFBF79512}"/>
              </a:ext>
            </a:extLst>
          </p:cNvPr>
          <p:cNvSpPr>
            <a:spLocks noGrp="1"/>
          </p:cNvSpPr>
          <p:nvPr>
            <p:ph type="title"/>
          </p:nvPr>
        </p:nvSpPr>
        <p:spPr/>
        <p:txBody>
          <a:bodyPr/>
          <a:lstStyle/>
          <a:p>
            <a:r>
              <a:rPr lang="en-CA" dirty="0"/>
              <a:t>CSA Expenditure History</a:t>
            </a:r>
          </a:p>
        </p:txBody>
      </p:sp>
      <p:sp>
        <p:nvSpPr>
          <p:cNvPr id="6" name="Content Placeholder 4">
            <a:extLst>
              <a:ext uri="{FF2B5EF4-FFF2-40B4-BE49-F238E27FC236}">
                <a16:creationId xmlns:a16="http://schemas.microsoft.com/office/drawing/2014/main" id="{F468F0A1-1A41-4E2D-B13A-DA588E173E6D}"/>
              </a:ext>
            </a:extLst>
          </p:cNvPr>
          <p:cNvSpPr txBox="1">
            <a:spLocks/>
          </p:cNvSpPr>
          <p:nvPr/>
        </p:nvSpPr>
        <p:spPr>
          <a:xfrm>
            <a:off x="311150" y="1825625"/>
            <a:ext cx="448945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CA" sz="2000" dirty="0"/>
              <a:t>Assessment amount has generally stayed in the $80k to $100k range since 2014</a:t>
            </a:r>
          </a:p>
          <a:p>
            <a:pPr lvl="1"/>
            <a:r>
              <a:rPr lang="en-CA" sz="1800" dirty="0"/>
              <a:t>The higher amount in 2019 was related to partially funding a feasibility study for the ski hill to city pathway</a:t>
            </a:r>
          </a:p>
          <a:p>
            <a:r>
              <a:rPr lang="en-CA" sz="2000" dirty="0"/>
              <a:t>Surplus reached $123k at the end of 2021</a:t>
            </a:r>
          </a:p>
          <a:p>
            <a:pPr lvl="1"/>
            <a:r>
              <a:rPr lang="en-CA" sz="1600" dirty="0"/>
              <a:t>In 2022, $10k was drawn from surplus due to abnormally lower expenditures in 2021 from COVID impacts</a:t>
            </a:r>
          </a:p>
          <a:p>
            <a:r>
              <a:rPr lang="en-CA" sz="2000" dirty="0"/>
              <a:t>More work is being done on budgeting to reduce annual surplus amounts</a:t>
            </a:r>
            <a:endParaRPr lang="en-CA" sz="1600" dirty="0"/>
          </a:p>
          <a:p>
            <a:r>
              <a:rPr lang="en-CA" sz="2000" dirty="0"/>
              <a:t>2022 Surplus is $113k</a:t>
            </a:r>
          </a:p>
        </p:txBody>
      </p:sp>
      <p:graphicFrame>
        <p:nvGraphicFramePr>
          <p:cNvPr id="2" name="Chart 1">
            <a:extLst>
              <a:ext uri="{FF2B5EF4-FFF2-40B4-BE49-F238E27FC236}">
                <a16:creationId xmlns:a16="http://schemas.microsoft.com/office/drawing/2014/main" id="{77997AC5-EFF5-4EA4-A9A3-5458EED39351}"/>
              </a:ext>
            </a:extLst>
          </p:cNvPr>
          <p:cNvGraphicFramePr>
            <a:graphicFrameLocks/>
          </p:cNvGraphicFramePr>
          <p:nvPr>
            <p:extLst>
              <p:ext uri="{D42A27DB-BD31-4B8C-83A1-F6EECF244321}">
                <p14:modId xmlns:p14="http://schemas.microsoft.com/office/powerpoint/2010/main" val="3084062265"/>
              </p:ext>
            </p:extLst>
          </p:nvPr>
        </p:nvGraphicFramePr>
        <p:xfrm>
          <a:off x="5517583" y="1597818"/>
          <a:ext cx="5474834" cy="372348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85391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C79E9-EF2D-4135-B70F-8A327AFAD5B5}"/>
              </a:ext>
            </a:extLst>
          </p:cNvPr>
          <p:cNvSpPr>
            <a:spLocks noGrp="1"/>
          </p:cNvSpPr>
          <p:nvPr>
            <p:ph type="title"/>
          </p:nvPr>
        </p:nvSpPr>
        <p:spPr/>
        <p:txBody>
          <a:bodyPr/>
          <a:lstStyle/>
          <a:p>
            <a:r>
              <a:rPr lang="en-CA" dirty="0"/>
              <a:t>CSA Percent of Property Value</a:t>
            </a:r>
          </a:p>
        </p:txBody>
      </p:sp>
      <p:sp>
        <p:nvSpPr>
          <p:cNvPr id="3" name="Content Placeholder 2">
            <a:extLst>
              <a:ext uri="{FF2B5EF4-FFF2-40B4-BE49-F238E27FC236}">
                <a16:creationId xmlns:a16="http://schemas.microsoft.com/office/drawing/2014/main" id="{3068F3FD-64EB-4587-A61A-417E507596D4}"/>
              </a:ext>
            </a:extLst>
          </p:cNvPr>
          <p:cNvSpPr>
            <a:spLocks noGrp="1"/>
          </p:cNvSpPr>
          <p:nvPr>
            <p:ph idx="1"/>
          </p:nvPr>
        </p:nvSpPr>
        <p:spPr>
          <a:xfrm>
            <a:off x="838200" y="1825625"/>
            <a:ext cx="3759200" cy="4351338"/>
          </a:xfrm>
        </p:spPr>
        <p:txBody>
          <a:bodyPr>
            <a:normAutofit/>
          </a:bodyPr>
          <a:lstStyle/>
          <a:p>
            <a:r>
              <a:rPr lang="en-CA" sz="2400" dirty="0"/>
              <a:t>Property value increases and additional properties has resulted in the Assessment decreasing to 0.023% of assessed property value in 2022</a:t>
            </a:r>
          </a:p>
        </p:txBody>
      </p:sp>
      <p:graphicFrame>
        <p:nvGraphicFramePr>
          <p:cNvPr id="4" name="Chart 3">
            <a:extLst>
              <a:ext uri="{FF2B5EF4-FFF2-40B4-BE49-F238E27FC236}">
                <a16:creationId xmlns:a16="http://schemas.microsoft.com/office/drawing/2014/main" id="{C2BA00A6-D208-2B87-3825-880B1EE73620}"/>
              </a:ext>
            </a:extLst>
          </p:cNvPr>
          <p:cNvGraphicFramePr>
            <a:graphicFrameLocks/>
          </p:cNvGraphicFramePr>
          <p:nvPr>
            <p:extLst>
              <p:ext uri="{D42A27DB-BD31-4B8C-83A1-F6EECF244321}">
                <p14:modId xmlns:p14="http://schemas.microsoft.com/office/powerpoint/2010/main" val="2303230799"/>
              </p:ext>
            </p:extLst>
          </p:nvPr>
        </p:nvGraphicFramePr>
        <p:xfrm>
          <a:off x="5554095" y="2006600"/>
          <a:ext cx="5465310" cy="3530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245629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E36E56-2BBD-44A8-A6C6-06F77F3BDDEC}"/>
              </a:ext>
            </a:extLst>
          </p:cNvPr>
          <p:cNvSpPr>
            <a:spLocks noGrp="1"/>
          </p:cNvSpPr>
          <p:nvPr>
            <p:ph type="title"/>
          </p:nvPr>
        </p:nvSpPr>
        <p:spPr>
          <a:xfrm>
            <a:off x="482220" y="320266"/>
            <a:ext cx="5651880" cy="1311220"/>
          </a:xfrm>
        </p:spPr>
        <p:txBody>
          <a:bodyPr>
            <a:normAutofit/>
          </a:bodyPr>
          <a:lstStyle/>
          <a:p>
            <a:r>
              <a:rPr lang="en-CA" dirty="0"/>
              <a:t>CSA 2022 Expenditures</a:t>
            </a:r>
          </a:p>
        </p:txBody>
      </p:sp>
      <p:sp>
        <p:nvSpPr>
          <p:cNvPr id="5" name="Content Placeholder 4">
            <a:extLst>
              <a:ext uri="{FF2B5EF4-FFF2-40B4-BE49-F238E27FC236}">
                <a16:creationId xmlns:a16="http://schemas.microsoft.com/office/drawing/2014/main" id="{325DED31-B6FC-4ED6-B064-A90CEFB77442}"/>
              </a:ext>
            </a:extLst>
          </p:cNvPr>
          <p:cNvSpPr>
            <a:spLocks noGrp="1"/>
          </p:cNvSpPr>
          <p:nvPr>
            <p:ph idx="1"/>
          </p:nvPr>
        </p:nvSpPr>
        <p:spPr>
          <a:xfrm>
            <a:off x="406040" y="1808373"/>
            <a:ext cx="4489450" cy="4351338"/>
          </a:xfrm>
        </p:spPr>
        <p:txBody>
          <a:bodyPr>
            <a:normAutofit lnSpcReduction="10000"/>
          </a:bodyPr>
          <a:lstStyle/>
          <a:p>
            <a:r>
              <a:rPr lang="en-CA" sz="2000" dirty="0"/>
              <a:t>2022 Assessment collected was $89,000</a:t>
            </a:r>
          </a:p>
          <a:p>
            <a:r>
              <a:rPr lang="en-CA" sz="2000" dirty="0"/>
              <a:t>Total expenses in 2022 were $99,000</a:t>
            </a:r>
            <a:endParaRPr lang="en-CA" sz="1600" dirty="0"/>
          </a:p>
          <a:p>
            <a:pPr lvl="1"/>
            <a:r>
              <a:rPr lang="en-CA" sz="1600" dirty="0"/>
              <a:t>$10,000 funded from prior year surplus</a:t>
            </a:r>
          </a:p>
          <a:p>
            <a:r>
              <a:rPr lang="en-CA" sz="2000" dirty="0"/>
              <a:t>Fire Protection (Hydrant maintenance) and Waste Collection represent 27% of expenses</a:t>
            </a:r>
          </a:p>
          <a:p>
            <a:r>
              <a:rPr lang="en-CA" sz="2000" dirty="0"/>
              <a:t>Trail Grooming and Maintenance (36% of expenses)</a:t>
            </a:r>
          </a:p>
          <a:p>
            <a:pPr lvl="1"/>
            <a:r>
              <a:rPr lang="en-CA" sz="1800" dirty="0"/>
              <a:t>Timber Landing and Silk/Manchurian </a:t>
            </a:r>
          </a:p>
          <a:p>
            <a:pPr lvl="1"/>
            <a:r>
              <a:rPr lang="en-CA" sz="1800" dirty="0"/>
              <a:t>Ski-ways to access residences</a:t>
            </a:r>
          </a:p>
          <a:p>
            <a:r>
              <a:rPr lang="en-CA" sz="2200" dirty="0"/>
              <a:t>36% of Administration includes:</a:t>
            </a:r>
          </a:p>
          <a:p>
            <a:pPr lvl="1"/>
            <a:r>
              <a:rPr lang="en-CA" sz="1800" dirty="0"/>
              <a:t>$3,000 contribution to FSVCA</a:t>
            </a:r>
          </a:p>
          <a:p>
            <a:pPr lvl="1"/>
            <a:r>
              <a:rPr lang="en-CA" sz="1800" dirty="0"/>
              <a:t>$2,300 to fund FSVCA Insurance</a:t>
            </a:r>
          </a:p>
          <a:p>
            <a:pPr marL="0" indent="0">
              <a:buNone/>
            </a:pPr>
            <a:endParaRPr lang="en-CA" sz="2000" dirty="0"/>
          </a:p>
        </p:txBody>
      </p:sp>
      <p:sp>
        <p:nvSpPr>
          <p:cNvPr id="9" name="TextBox 8">
            <a:extLst>
              <a:ext uri="{FF2B5EF4-FFF2-40B4-BE49-F238E27FC236}">
                <a16:creationId xmlns:a16="http://schemas.microsoft.com/office/drawing/2014/main" id="{B8C7F155-5E31-00ED-533B-CFEDF0F90003}"/>
              </a:ext>
            </a:extLst>
          </p:cNvPr>
          <p:cNvSpPr txBox="1"/>
          <p:nvPr/>
        </p:nvSpPr>
        <p:spPr>
          <a:xfrm>
            <a:off x="9816957" y="2219218"/>
            <a:ext cx="1654620" cy="769441"/>
          </a:xfrm>
          <a:prstGeom prst="rect">
            <a:avLst/>
          </a:prstGeom>
          <a:noFill/>
        </p:spPr>
        <p:txBody>
          <a:bodyPr wrap="none" rtlCol="0">
            <a:spAutoFit/>
          </a:bodyPr>
          <a:lstStyle/>
          <a:p>
            <a:r>
              <a:rPr lang="en-CA" sz="1100" dirty="0"/>
              <a:t>Waste removal from</a:t>
            </a:r>
          </a:p>
          <a:p>
            <a:r>
              <a:rPr lang="en-CA" sz="1100" dirty="0"/>
              <a:t> community garbage bins </a:t>
            </a:r>
          </a:p>
          <a:p>
            <a:r>
              <a:rPr lang="en-CA" sz="1100" dirty="0"/>
              <a:t>located at parking lot 4</a:t>
            </a:r>
          </a:p>
          <a:p>
            <a:endParaRPr lang="en-CA" sz="1100" dirty="0"/>
          </a:p>
        </p:txBody>
      </p:sp>
      <p:graphicFrame>
        <p:nvGraphicFramePr>
          <p:cNvPr id="11" name="Chart 10">
            <a:extLst>
              <a:ext uri="{FF2B5EF4-FFF2-40B4-BE49-F238E27FC236}">
                <a16:creationId xmlns:a16="http://schemas.microsoft.com/office/drawing/2014/main" id="{9E44C274-13A5-65BD-2BD8-796CE57C2289}"/>
              </a:ext>
            </a:extLst>
          </p:cNvPr>
          <p:cNvGraphicFramePr>
            <a:graphicFrameLocks/>
          </p:cNvGraphicFramePr>
          <p:nvPr>
            <p:extLst>
              <p:ext uri="{D42A27DB-BD31-4B8C-83A1-F6EECF244321}">
                <p14:modId xmlns:p14="http://schemas.microsoft.com/office/powerpoint/2010/main" val="2523472085"/>
              </p:ext>
            </p:extLst>
          </p:nvPr>
        </p:nvGraphicFramePr>
        <p:xfrm>
          <a:off x="4561726" y="1335640"/>
          <a:ext cx="6755259" cy="5594279"/>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8B9A219D-F392-44CB-FEC4-B69CBC100DD7}"/>
              </a:ext>
            </a:extLst>
          </p:cNvPr>
          <p:cNvSpPr txBox="1"/>
          <p:nvPr/>
        </p:nvSpPr>
        <p:spPr>
          <a:xfrm>
            <a:off x="6924784" y="5060024"/>
            <a:ext cx="2728632" cy="1015663"/>
          </a:xfrm>
          <a:prstGeom prst="rect">
            <a:avLst/>
          </a:prstGeom>
          <a:noFill/>
        </p:spPr>
        <p:txBody>
          <a:bodyPr wrap="none" rtlCol="0">
            <a:spAutoFit/>
          </a:bodyPr>
          <a:lstStyle/>
          <a:p>
            <a:r>
              <a:rPr lang="en-CA" sz="1000" b="0" dirty="0"/>
              <a:t>Pedestrian Trail Maintenance and Improvements</a:t>
            </a:r>
          </a:p>
          <a:p>
            <a:r>
              <a:rPr lang="en-CA" sz="1000" b="0" dirty="0"/>
              <a:t>Grooming Residential Ski Ways</a:t>
            </a:r>
          </a:p>
          <a:p>
            <a:r>
              <a:rPr lang="en-CA" sz="1000" b="0" dirty="0"/>
              <a:t>Summer Trail Maintenance</a:t>
            </a:r>
          </a:p>
          <a:p>
            <a:r>
              <a:rPr lang="en-CA" sz="1000" b="0" dirty="0"/>
              <a:t>Cross Country Grooming and Trail Maintenance</a:t>
            </a:r>
          </a:p>
          <a:p>
            <a:r>
              <a:rPr lang="en-CA" sz="1000" dirty="0"/>
              <a:t>Signage</a:t>
            </a:r>
            <a:endParaRPr lang="en-CA" sz="1000" b="0" dirty="0"/>
          </a:p>
          <a:p>
            <a:endParaRPr lang="en-CA" sz="1000" dirty="0"/>
          </a:p>
        </p:txBody>
      </p:sp>
      <p:sp>
        <p:nvSpPr>
          <p:cNvPr id="8" name="TextBox 7">
            <a:extLst>
              <a:ext uri="{FF2B5EF4-FFF2-40B4-BE49-F238E27FC236}">
                <a16:creationId xmlns:a16="http://schemas.microsoft.com/office/drawing/2014/main" id="{BFB19577-1270-650D-656B-ECF7163FD3F2}"/>
              </a:ext>
            </a:extLst>
          </p:cNvPr>
          <p:cNvSpPr txBox="1"/>
          <p:nvPr/>
        </p:nvSpPr>
        <p:spPr>
          <a:xfrm>
            <a:off x="10346077" y="3893905"/>
            <a:ext cx="1460656" cy="738664"/>
          </a:xfrm>
          <a:prstGeom prst="rect">
            <a:avLst/>
          </a:prstGeom>
          <a:noFill/>
        </p:spPr>
        <p:txBody>
          <a:bodyPr wrap="none" rtlCol="0">
            <a:spAutoFit/>
          </a:bodyPr>
          <a:lstStyle/>
          <a:p>
            <a:r>
              <a:rPr lang="en-CA" sz="1050" dirty="0"/>
              <a:t>Reservoir Maintenance</a:t>
            </a:r>
          </a:p>
          <a:p>
            <a:r>
              <a:rPr lang="en-CA" sz="1050" dirty="0"/>
              <a:t>System Flushing</a:t>
            </a:r>
          </a:p>
          <a:p>
            <a:r>
              <a:rPr lang="en-CA" sz="1050" dirty="0"/>
              <a:t>Hydrant Maintenance</a:t>
            </a:r>
          </a:p>
          <a:p>
            <a:r>
              <a:rPr lang="en-CA" sz="1050" dirty="0"/>
              <a:t>Hydrant Snow Removal</a:t>
            </a:r>
          </a:p>
        </p:txBody>
      </p:sp>
      <p:sp>
        <p:nvSpPr>
          <p:cNvPr id="10" name="TextBox 9">
            <a:extLst>
              <a:ext uri="{FF2B5EF4-FFF2-40B4-BE49-F238E27FC236}">
                <a16:creationId xmlns:a16="http://schemas.microsoft.com/office/drawing/2014/main" id="{E37EE4C5-FFBD-8764-CB3A-446D87C8C6E6}"/>
              </a:ext>
            </a:extLst>
          </p:cNvPr>
          <p:cNvSpPr txBox="1"/>
          <p:nvPr/>
        </p:nvSpPr>
        <p:spPr>
          <a:xfrm>
            <a:off x="6072027" y="4089114"/>
            <a:ext cx="1585690" cy="577081"/>
          </a:xfrm>
          <a:prstGeom prst="rect">
            <a:avLst/>
          </a:prstGeom>
          <a:noFill/>
        </p:spPr>
        <p:txBody>
          <a:bodyPr wrap="none" rtlCol="0">
            <a:spAutoFit/>
          </a:bodyPr>
          <a:lstStyle/>
          <a:p>
            <a:r>
              <a:rPr lang="en-CA" sz="1050" dirty="0"/>
              <a:t>Includes FSVCA Insurance</a:t>
            </a:r>
          </a:p>
          <a:p>
            <a:r>
              <a:rPr lang="en-CA" sz="1050" dirty="0"/>
              <a:t>and contribution</a:t>
            </a:r>
          </a:p>
          <a:p>
            <a:endParaRPr lang="en-CA" sz="1050" dirty="0"/>
          </a:p>
        </p:txBody>
      </p:sp>
    </p:spTree>
    <p:extLst>
      <p:ext uri="{BB962C8B-B14F-4D97-AF65-F5344CB8AC3E}">
        <p14:creationId xmlns:p14="http://schemas.microsoft.com/office/powerpoint/2010/main" val="23506409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59F280-7A43-4AB3-A0D8-81A6688C0CDA}"/>
              </a:ext>
            </a:extLst>
          </p:cNvPr>
          <p:cNvSpPr>
            <a:spLocks noGrp="1"/>
          </p:cNvSpPr>
          <p:nvPr>
            <p:ph type="title"/>
          </p:nvPr>
        </p:nvSpPr>
        <p:spPr/>
        <p:txBody>
          <a:bodyPr/>
          <a:lstStyle/>
          <a:p>
            <a:r>
              <a:rPr lang="en-CA" dirty="0"/>
              <a:t>2023 Budget and CSA Amount</a:t>
            </a:r>
          </a:p>
        </p:txBody>
      </p:sp>
      <p:sp>
        <p:nvSpPr>
          <p:cNvPr id="3" name="Content Placeholder 2">
            <a:extLst>
              <a:ext uri="{FF2B5EF4-FFF2-40B4-BE49-F238E27FC236}">
                <a16:creationId xmlns:a16="http://schemas.microsoft.com/office/drawing/2014/main" id="{FAC45B32-3399-4893-B5B8-E0EC8CC2EF59}"/>
              </a:ext>
            </a:extLst>
          </p:cNvPr>
          <p:cNvSpPr>
            <a:spLocks noGrp="1"/>
          </p:cNvSpPr>
          <p:nvPr>
            <p:ph idx="1"/>
          </p:nvPr>
        </p:nvSpPr>
        <p:spPr/>
        <p:txBody>
          <a:bodyPr/>
          <a:lstStyle/>
          <a:p>
            <a:r>
              <a:rPr lang="en-CA" dirty="0"/>
              <a:t>Proposed 2023 assessment of $106,000 compared to $89,000 in 2022</a:t>
            </a:r>
          </a:p>
          <a:p>
            <a:pPr lvl="1"/>
            <a:r>
              <a:rPr lang="en-CA" sz="2400" dirty="0"/>
              <a:t>In 2022, $10k was drawn from surplus due to abnormally lower expenditures in 2021 from COVID impacts</a:t>
            </a:r>
          </a:p>
          <a:p>
            <a:r>
              <a:rPr lang="en-CA" dirty="0"/>
              <a:t>General increase in expenses in 2023</a:t>
            </a:r>
          </a:p>
          <a:p>
            <a:pPr lvl="1"/>
            <a:r>
              <a:rPr lang="en-CA" dirty="0"/>
              <a:t>17% anticipated increase in grooming expenses</a:t>
            </a:r>
          </a:p>
          <a:p>
            <a:r>
              <a:rPr lang="en-CA" dirty="0"/>
              <a:t>Additional funding for Tennis courts (Pickleball)</a:t>
            </a:r>
          </a:p>
          <a:p>
            <a:r>
              <a:rPr lang="en-CA" dirty="0"/>
              <a:t>No material changes in admin costs over previous budgets</a:t>
            </a:r>
          </a:p>
          <a:p>
            <a:r>
              <a:rPr lang="en-CA" dirty="0"/>
              <a:t>Potential funding of a contribution to the </a:t>
            </a:r>
            <a:r>
              <a:rPr lang="en-CA" sz="2800" dirty="0"/>
              <a:t>ski hill to city pathway </a:t>
            </a:r>
            <a:r>
              <a:rPr lang="en-CA" dirty="0"/>
              <a:t>study to be drawn from surplus</a:t>
            </a:r>
          </a:p>
          <a:p>
            <a:pPr marL="0" indent="0">
              <a:buNone/>
            </a:pPr>
            <a:endParaRPr lang="en-CA" dirty="0"/>
          </a:p>
          <a:p>
            <a:pPr marL="0" indent="0">
              <a:buNone/>
            </a:pPr>
            <a:endParaRPr lang="en-CA" dirty="0"/>
          </a:p>
        </p:txBody>
      </p:sp>
    </p:spTree>
    <p:extLst>
      <p:ext uri="{BB962C8B-B14F-4D97-AF65-F5344CB8AC3E}">
        <p14:creationId xmlns:p14="http://schemas.microsoft.com/office/powerpoint/2010/main" val="7066933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59F280-7A43-4AB3-A0D8-81A6688C0CDA}"/>
              </a:ext>
            </a:extLst>
          </p:cNvPr>
          <p:cNvSpPr>
            <a:spLocks noGrp="1"/>
          </p:cNvSpPr>
          <p:nvPr>
            <p:ph type="title"/>
          </p:nvPr>
        </p:nvSpPr>
        <p:spPr/>
        <p:txBody>
          <a:bodyPr/>
          <a:lstStyle/>
          <a:p>
            <a:r>
              <a:rPr lang="en-CA" dirty="0"/>
              <a:t>2023 Budget Summary</a:t>
            </a:r>
          </a:p>
        </p:txBody>
      </p:sp>
      <p:pic>
        <p:nvPicPr>
          <p:cNvPr id="6" name="Picture 5">
            <a:extLst>
              <a:ext uri="{FF2B5EF4-FFF2-40B4-BE49-F238E27FC236}">
                <a16:creationId xmlns:a16="http://schemas.microsoft.com/office/drawing/2014/main" id="{16930749-7A74-CE20-113E-E80F84037C74}"/>
              </a:ext>
            </a:extLst>
          </p:cNvPr>
          <p:cNvPicPr>
            <a:picLocks noChangeAspect="1"/>
          </p:cNvPicPr>
          <p:nvPr/>
        </p:nvPicPr>
        <p:blipFill>
          <a:blip r:embed="rId2"/>
          <a:stretch>
            <a:fillRect/>
          </a:stretch>
        </p:blipFill>
        <p:spPr>
          <a:xfrm>
            <a:off x="2591358" y="1609055"/>
            <a:ext cx="6690357" cy="4283173"/>
          </a:xfrm>
          <a:prstGeom prst="rect">
            <a:avLst/>
          </a:prstGeom>
        </p:spPr>
      </p:pic>
    </p:spTree>
    <p:extLst>
      <p:ext uri="{BB962C8B-B14F-4D97-AF65-F5344CB8AC3E}">
        <p14:creationId xmlns:p14="http://schemas.microsoft.com/office/powerpoint/2010/main" val="24399356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6314</TotalTime>
  <Words>948</Words>
  <Application>Microsoft Office PowerPoint</Application>
  <PresentationFormat>Widescreen</PresentationFormat>
  <Paragraphs>102</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Fernie Alpine Resort </vt:lpstr>
      <vt:lpstr>Community Services Assessment Overview</vt:lpstr>
      <vt:lpstr>Who Pays the CSA</vt:lpstr>
      <vt:lpstr>CSA Governance </vt:lpstr>
      <vt:lpstr>CSA Expenditure History</vt:lpstr>
      <vt:lpstr>CSA Percent of Property Value</vt:lpstr>
      <vt:lpstr>CSA 2022 Expenditures</vt:lpstr>
      <vt:lpstr>2023 Budget and CSA Amount</vt:lpstr>
      <vt:lpstr>2023 Budget Summary</vt:lpstr>
      <vt:lpstr>2024 Planning</vt:lpstr>
      <vt:lpstr>CSA Committee Members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Fernie Alpine Resort</dc:title>
  <dc:creator>Michael Hill</dc:creator>
  <cp:lastModifiedBy>Michael Hill</cp:lastModifiedBy>
  <cp:revision>10</cp:revision>
  <cp:lastPrinted>2022-03-24T15:33:58Z</cp:lastPrinted>
  <dcterms:created xsi:type="dcterms:W3CDTF">2022-03-09T05:02:18Z</dcterms:created>
  <dcterms:modified xsi:type="dcterms:W3CDTF">2024-01-02T02:29:18Z</dcterms:modified>
</cp:coreProperties>
</file>